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89" r:id="rId3"/>
    <p:sldId id="290" r:id="rId4"/>
    <p:sldId id="257" r:id="rId5"/>
    <p:sldId id="258" r:id="rId6"/>
    <p:sldId id="259" r:id="rId7"/>
    <p:sldId id="260" r:id="rId8"/>
    <p:sldId id="261" r:id="rId9"/>
    <p:sldId id="262" r:id="rId10"/>
    <p:sldId id="291" r:id="rId11"/>
    <p:sldId id="292" r:id="rId12"/>
    <p:sldId id="286" r:id="rId13"/>
    <p:sldId id="285" r:id="rId14"/>
    <p:sldId id="264" r:id="rId15"/>
    <p:sldId id="263" r:id="rId16"/>
    <p:sldId id="280" r:id="rId17"/>
    <p:sldId id="272" r:id="rId18"/>
    <p:sldId id="273" r:id="rId19"/>
    <p:sldId id="274" r:id="rId20"/>
    <p:sldId id="275" r:id="rId21"/>
    <p:sldId id="276" r:id="rId22"/>
    <p:sldId id="278" r:id="rId23"/>
    <p:sldId id="279" r:id="rId24"/>
    <p:sldId id="277" r:id="rId25"/>
    <p:sldId id="281" r:id="rId26"/>
    <p:sldId id="282" r:id="rId27"/>
    <p:sldId id="283" r:id="rId28"/>
    <p:sldId id="284" r:id="rId29"/>
    <p:sldId id="265" r:id="rId30"/>
    <p:sldId id="266" r:id="rId31"/>
    <p:sldId id="267" r:id="rId32"/>
    <p:sldId id="268" r:id="rId33"/>
    <p:sldId id="269" r:id="rId34"/>
    <p:sldId id="270" r:id="rId35"/>
    <p:sldId id="27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26" autoAdjust="0"/>
    <p:restoredTop sz="94660"/>
  </p:normalViewPr>
  <p:slideViewPr>
    <p:cSldViewPr snapToGrid="0">
      <p:cViewPr>
        <p:scale>
          <a:sx n="75" d="100"/>
          <a:sy n="75" d="100"/>
        </p:scale>
        <p:origin x="3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8E776E-B972-4A23-A1E4-4ACD227937C7}" type="datetimeFigureOut">
              <a:rPr lang="en-US" smtClean="0"/>
              <a:t>11-Jan-24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4116347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8E776E-B972-4A23-A1E4-4ACD227937C7}" type="datetimeFigureOut">
              <a:rPr lang="en-US" smtClean="0"/>
              <a:t>11-Jan-24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450334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8E776E-B972-4A23-A1E4-4ACD227937C7}" type="datetimeFigureOut">
              <a:rPr lang="en-US" smtClean="0"/>
              <a:t>11-Jan-24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31B9AB-D53A-4041-A7BC-BB91C46DFCE8}"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84827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3B8E776E-B972-4A23-A1E4-4ACD227937C7}" type="datetimeFigureOut">
              <a:rPr lang="en-US" smtClean="0"/>
              <a:t>11-Jan-24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114381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3B8E776E-B972-4A23-A1E4-4ACD227937C7}" type="datetimeFigureOut">
              <a:rPr lang="en-US" smtClean="0"/>
              <a:t>11-Jan-24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31B9AB-D53A-4041-A7BC-BB91C46DFCE8}"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73886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3B8E776E-B972-4A23-A1E4-4ACD227937C7}" type="datetimeFigureOut">
              <a:rPr lang="en-US" smtClean="0"/>
              <a:t>11-Jan-24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545578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8E776E-B972-4A23-A1E4-4ACD227937C7}" type="datetimeFigureOut">
              <a:rPr lang="en-US" smtClean="0"/>
              <a:t>11-Jan-24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1097122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8E776E-B972-4A23-A1E4-4ACD227937C7}" type="datetimeFigureOut">
              <a:rPr lang="en-US" smtClean="0"/>
              <a:t>11-Jan-24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2738659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8E776E-B972-4A23-A1E4-4ACD227937C7}" type="datetimeFigureOut">
              <a:rPr lang="en-US" smtClean="0"/>
              <a:t>11-Jan-24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3269565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8E776E-B972-4A23-A1E4-4ACD227937C7}" type="datetimeFigureOut">
              <a:rPr lang="en-US" smtClean="0"/>
              <a:t>11-Jan-24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822536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8E776E-B972-4A23-A1E4-4ACD227937C7}" type="datetimeFigureOut">
              <a:rPr lang="en-US" smtClean="0"/>
              <a:t>11-Jan-24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153528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8E776E-B972-4A23-A1E4-4ACD227937C7}" type="datetimeFigureOut">
              <a:rPr lang="en-US" smtClean="0"/>
              <a:t>11-Jan-24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3143772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8E776E-B972-4A23-A1E4-4ACD227937C7}" type="datetimeFigureOut">
              <a:rPr lang="en-US" smtClean="0"/>
              <a:t>11-Jan-24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1180659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8E776E-B972-4A23-A1E4-4ACD227937C7}" type="datetimeFigureOut">
              <a:rPr lang="en-US" smtClean="0"/>
              <a:t>11-Jan-24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3198558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B8E776E-B972-4A23-A1E4-4ACD227937C7}" type="datetimeFigureOut">
              <a:rPr lang="en-US" smtClean="0"/>
              <a:t>11-Jan-24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3088446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B8E776E-B972-4A23-A1E4-4ACD227937C7}" type="datetimeFigureOut">
              <a:rPr lang="en-US" smtClean="0"/>
              <a:t>11-Jan-24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31B9AB-D53A-4041-A7BC-BB91C46DFCE8}" type="slidenum">
              <a:rPr lang="en-US" smtClean="0"/>
              <a:t>‹#›</a:t>
            </a:fld>
            <a:endParaRPr lang="en-US"/>
          </a:p>
        </p:txBody>
      </p:sp>
    </p:spTree>
    <p:extLst>
      <p:ext uri="{BB962C8B-B14F-4D97-AF65-F5344CB8AC3E}">
        <p14:creationId xmlns:p14="http://schemas.microsoft.com/office/powerpoint/2010/main" val="549880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B8E776E-B972-4A23-A1E4-4ACD227937C7}" type="datetimeFigureOut">
              <a:rPr lang="en-US" smtClean="0"/>
              <a:t>11-Jan-24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31B9AB-D53A-4041-A7BC-BB91C46DFCE8}" type="slidenum">
              <a:rPr lang="en-US" smtClean="0"/>
              <a:t>‹#›</a:t>
            </a:fld>
            <a:endParaRPr lang="en-US"/>
          </a:p>
        </p:txBody>
      </p:sp>
    </p:spTree>
    <p:extLst>
      <p:ext uri="{BB962C8B-B14F-4D97-AF65-F5344CB8AC3E}">
        <p14:creationId xmlns:p14="http://schemas.microsoft.com/office/powerpoint/2010/main" val="26814260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reecodecamp.org/news/tag/machine-learning/" TargetMode="External"/><Relationship Id="rId2" Type="http://schemas.openxmlformats.org/officeDocument/2006/relationships/hyperlink" Target="mailto:https://www.freecodecamp.org/news/svm-machine-learning-tutorial-what-is-the-support-vector-machine-algorithm-explained-with-code-examp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careerfoundry.com/en/blog/data-analytics/web-scraping-guid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https://realpython.com/python-web-scraping-practical-introduc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reecodecamp.org/news/tag/python/" TargetMode="External"/><Relationship Id="rId2" Type="http://schemas.openxmlformats.org/officeDocument/2006/relationships/hyperlink" Target="https://www.freecodecamp.org/news/python-web-scraping-tutoria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5306" y="620291"/>
            <a:ext cx="10256694" cy="5236886"/>
          </a:xfrm>
        </p:spPr>
        <p:txBody>
          <a:bodyPr>
            <a:normAutofit fontScale="90000"/>
          </a:bodyPr>
          <a:lstStyle/>
          <a:p>
            <a:r>
              <a:rPr lang="en-US" sz="3100" b="1" cap="none" dirty="0" smtClean="0">
                <a:solidFill>
                  <a:schemeClr val="tx1"/>
                </a:solidFill>
                <a:latin typeface="Times New Roman" panose="02020603050405020304" pitchFamily="18" charset="0"/>
                <a:cs typeface="Times New Roman" panose="02020603050405020304" pitchFamily="18" charset="0"/>
              </a:rPr>
              <a:t>Arabic Cyberbullying Detection Using Arabic Sentiment </a:t>
            </a:r>
            <a:r>
              <a:rPr lang="en-US" sz="3100" b="1" cap="none" dirty="0" smtClean="0">
                <a:solidFill>
                  <a:schemeClr val="tx1"/>
                </a:solidFill>
                <a:latin typeface="Times New Roman" panose="02020603050405020304" pitchFamily="18" charset="0"/>
                <a:cs typeface="Times New Roman" panose="02020603050405020304" pitchFamily="18" charset="0"/>
              </a:rPr>
              <a:t>Analysis</a:t>
            </a:r>
            <a:r>
              <a:rPr lang="en-US" sz="2200" b="1" cap="none" dirty="0" smtClean="0">
                <a:solidFill>
                  <a:schemeClr val="tx1"/>
                </a:solidFill>
                <a:latin typeface="Times New Roman" panose="02020603050405020304" pitchFamily="18" charset="0"/>
                <a:cs typeface="Times New Roman" panose="02020603050405020304" pitchFamily="18" charset="0"/>
              </a:rPr>
              <a:t/>
            </a:r>
            <a:br>
              <a:rPr lang="en-US" sz="2200" b="1" cap="none" dirty="0" smtClean="0">
                <a:solidFill>
                  <a:schemeClr val="tx1"/>
                </a:solidFill>
                <a:latin typeface="Times New Roman" panose="02020603050405020304" pitchFamily="18" charset="0"/>
                <a:cs typeface="Times New Roman" panose="02020603050405020304" pitchFamily="18" charset="0"/>
              </a:rPr>
            </a:br>
            <a:r>
              <a:rPr lang="en-US" sz="2200" b="1" dirty="0">
                <a:solidFill>
                  <a:schemeClr val="tx1"/>
                </a:solidFill>
                <a:latin typeface="Times New Roman" panose="02020603050405020304" pitchFamily="18" charset="0"/>
                <a:cs typeface="Times New Roman" panose="02020603050405020304" pitchFamily="18" charset="0"/>
              </a:rPr>
              <a:t/>
            </a:r>
            <a:br>
              <a:rPr lang="en-US" sz="2200" b="1" dirty="0">
                <a:solidFill>
                  <a:schemeClr val="tx1"/>
                </a:solidFill>
                <a:latin typeface="Times New Roman" panose="02020603050405020304" pitchFamily="18" charset="0"/>
                <a:cs typeface="Times New Roman" panose="02020603050405020304" pitchFamily="18" charset="0"/>
              </a:rPr>
            </a:br>
            <a:r>
              <a:rPr lang="en-US" sz="2200" b="1" cap="none" dirty="0" smtClean="0">
                <a:solidFill>
                  <a:schemeClr val="tx1"/>
                </a:solidFill>
                <a:latin typeface="Times New Roman" panose="02020603050405020304" pitchFamily="18" charset="0"/>
                <a:cs typeface="Times New Roman" panose="02020603050405020304" pitchFamily="18" charset="0"/>
              </a:rPr>
              <a:t/>
            </a:r>
            <a:br>
              <a:rPr lang="en-US" sz="2200" b="1" cap="none" dirty="0" smtClean="0">
                <a:solidFill>
                  <a:schemeClr val="tx1"/>
                </a:solidFill>
                <a:latin typeface="Times New Roman" panose="02020603050405020304" pitchFamily="18" charset="0"/>
                <a:cs typeface="Times New Roman" panose="02020603050405020304" pitchFamily="18" charset="0"/>
              </a:rPr>
            </a:br>
            <a:r>
              <a:rPr lang="en-US" sz="3100" b="1" cap="none" dirty="0" smtClean="0">
                <a:solidFill>
                  <a:schemeClr val="tx1"/>
                </a:solidFill>
                <a:latin typeface="Times New Roman" panose="02020603050405020304" pitchFamily="18" charset="0"/>
                <a:cs typeface="Times New Roman" panose="02020603050405020304" pitchFamily="18" charset="0"/>
              </a:rPr>
              <a:t>Samar </a:t>
            </a:r>
            <a:r>
              <a:rPr lang="en-US" sz="3100" b="1" cap="none" dirty="0" err="1" smtClean="0">
                <a:solidFill>
                  <a:schemeClr val="tx1"/>
                </a:solidFill>
                <a:latin typeface="Times New Roman" panose="02020603050405020304" pitchFamily="18" charset="0"/>
                <a:cs typeface="Times New Roman" panose="02020603050405020304" pitchFamily="18" charset="0"/>
              </a:rPr>
              <a:t>Almutiry</a:t>
            </a:r>
            <a:r>
              <a:rPr lang="en-US" sz="3100" b="1" cap="none" baseline="30000" dirty="0" smtClean="0">
                <a:solidFill>
                  <a:schemeClr val="tx1"/>
                </a:solidFill>
                <a:latin typeface="Times New Roman" panose="02020603050405020304" pitchFamily="18" charset="0"/>
                <a:cs typeface="Times New Roman" panose="02020603050405020304" pitchFamily="18" charset="0"/>
              </a:rPr>
              <a:t>*1</a:t>
            </a:r>
            <a:r>
              <a:rPr lang="en-US" sz="3100" b="1" cap="none" dirty="0" smtClean="0">
                <a:solidFill>
                  <a:schemeClr val="tx1"/>
                </a:solidFill>
                <a:latin typeface="Times New Roman" panose="02020603050405020304" pitchFamily="18" charset="0"/>
                <a:cs typeface="Times New Roman" panose="02020603050405020304" pitchFamily="18" charset="0"/>
              </a:rPr>
              <a:t>, Mohamed Abdel Fattah</a:t>
            </a:r>
            <a:r>
              <a:rPr lang="en-US" sz="3100" b="1" cap="none" baseline="30000" dirty="0" smtClean="0">
                <a:solidFill>
                  <a:schemeClr val="tx1"/>
                </a:solidFill>
                <a:latin typeface="Times New Roman" panose="02020603050405020304" pitchFamily="18" charset="0"/>
                <a:cs typeface="Times New Roman" panose="02020603050405020304" pitchFamily="18" charset="0"/>
              </a:rPr>
              <a:t>**</a:t>
            </a:r>
            <a:r>
              <a:rPr lang="en-US" sz="3100" b="1" cap="none" baseline="30000" dirty="0" smtClean="0">
                <a:solidFill>
                  <a:schemeClr val="tx1"/>
                </a:solidFill>
                <a:latin typeface="Times New Roman" panose="02020603050405020304" pitchFamily="18" charset="0"/>
                <a:cs typeface="Times New Roman" panose="02020603050405020304" pitchFamily="18" charset="0"/>
              </a:rPr>
              <a:t>2</a:t>
            </a:r>
            <a:br>
              <a:rPr lang="en-US" sz="3100" b="1" cap="none" baseline="30000" dirty="0" smtClean="0">
                <a:solidFill>
                  <a:schemeClr val="tx1"/>
                </a:solidFill>
                <a:latin typeface="Times New Roman" panose="02020603050405020304" pitchFamily="18" charset="0"/>
                <a:cs typeface="Times New Roman" panose="02020603050405020304" pitchFamily="18" charset="0"/>
              </a:rPr>
            </a:br>
            <a:r>
              <a:rPr lang="en-US" sz="3100" b="1" cap="none" dirty="0" smtClean="0">
                <a:solidFill>
                  <a:schemeClr val="tx1"/>
                </a:solidFill>
                <a:latin typeface="Times New Roman" panose="02020603050405020304" pitchFamily="18" charset="0"/>
                <a:cs typeface="Times New Roman" panose="02020603050405020304" pitchFamily="18" charset="0"/>
              </a:rPr>
              <a:t/>
            </a:r>
            <a:br>
              <a:rPr lang="en-US" sz="3100" b="1" cap="none" dirty="0" smtClean="0">
                <a:solidFill>
                  <a:schemeClr val="tx1"/>
                </a:solidFill>
                <a:latin typeface="Times New Roman" panose="02020603050405020304" pitchFamily="18" charset="0"/>
                <a:cs typeface="Times New Roman" panose="02020603050405020304" pitchFamily="18" charset="0"/>
              </a:rPr>
            </a:br>
            <a:r>
              <a:rPr lang="en-US" sz="3100" b="1" cap="none" baseline="30000" dirty="0" smtClean="0">
                <a:solidFill>
                  <a:schemeClr val="tx1"/>
                </a:solidFill>
                <a:latin typeface="Times New Roman" panose="02020603050405020304" pitchFamily="18" charset="0"/>
                <a:cs typeface="Times New Roman" panose="02020603050405020304" pitchFamily="18" charset="0"/>
              </a:rPr>
              <a:t>*</a:t>
            </a:r>
            <a:r>
              <a:rPr lang="en-US" sz="2700" b="1" cap="none" dirty="0" smtClean="0">
                <a:solidFill>
                  <a:schemeClr val="tx1"/>
                </a:solidFill>
                <a:latin typeface="Times New Roman" panose="02020603050405020304" pitchFamily="18" charset="0"/>
                <a:cs typeface="Times New Roman" panose="02020603050405020304" pitchFamily="18" charset="0"/>
              </a:rPr>
              <a:t>College Of Computer Science And Engineering, </a:t>
            </a:r>
            <a:r>
              <a:rPr lang="en-US" sz="2700" b="1" cap="none" dirty="0" err="1" smtClean="0">
                <a:solidFill>
                  <a:schemeClr val="tx1"/>
                </a:solidFill>
                <a:latin typeface="Times New Roman" panose="02020603050405020304" pitchFamily="18" charset="0"/>
                <a:cs typeface="Times New Roman" panose="02020603050405020304" pitchFamily="18" charset="0"/>
              </a:rPr>
              <a:t>Taibah</a:t>
            </a:r>
            <a:r>
              <a:rPr lang="en-US" sz="2700" b="1" cap="none" dirty="0" smtClean="0">
                <a:solidFill>
                  <a:schemeClr val="tx1"/>
                </a:solidFill>
                <a:latin typeface="Times New Roman" panose="02020603050405020304" pitchFamily="18" charset="0"/>
                <a:cs typeface="Times New Roman" panose="02020603050405020304" pitchFamily="18" charset="0"/>
              </a:rPr>
              <a:t> University Saudi Arabia- </a:t>
            </a:r>
            <a:r>
              <a:rPr lang="en-US" sz="2700" b="1" cap="none" dirty="0" err="1" smtClean="0">
                <a:solidFill>
                  <a:schemeClr val="tx1"/>
                </a:solidFill>
                <a:latin typeface="Times New Roman" panose="02020603050405020304" pitchFamily="18" charset="0"/>
                <a:cs typeface="Times New Roman" panose="02020603050405020304" pitchFamily="18" charset="0"/>
              </a:rPr>
              <a:t>Almadinah</a:t>
            </a:r>
            <a:r>
              <a:rPr lang="en-US" sz="2700" b="1" cap="none" dirty="0" smtClean="0">
                <a:solidFill>
                  <a:schemeClr val="tx1"/>
                </a:solidFill>
                <a:latin typeface="Times New Roman" panose="02020603050405020304" pitchFamily="18" charset="0"/>
                <a:cs typeface="Times New Roman" panose="02020603050405020304" pitchFamily="18" charset="0"/>
              </a:rPr>
              <a:t> </a:t>
            </a:r>
            <a:r>
              <a:rPr lang="en-US" sz="2700" b="1" cap="none" dirty="0" err="1" smtClean="0">
                <a:solidFill>
                  <a:schemeClr val="tx1"/>
                </a:solidFill>
                <a:latin typeface="Times New Roman" panose="02020603050405020304" pitchFamily="18" charset="0"/>
                <a:cs typeface="Times New Roman" panose="02020603050405020304" pitchFamily="18" charset="0"/>
              </a:rPr>
              <a:t>Almunawarah</a:t>
            </a:r>
            <a:r>
              <a:rPr lang="en-US" sz="2700" b="1" cap="none" dirty="0" smtClean="0">
                <a:solidFill>
                  <a:schemeClr val="tx1"/>
                </a:solidFill>
                <a:latin typeface="Times New Roman" panose="02020603050405020304" pitchFamily="18" charset="0"/>
                <a:cs typeface="Times New Roman" panose="02020603050405020304" pitchFamily="18" charset="0"/>
              </a:rPr>
              <a:t/>
            </a:r>
            <a:br>
              <a:rPr lang="en-US" sz="2700" b="1" cap="none" dirty="0" smtClean="0">
                <a:solidFill>
                  <a:schemeClr val="tx1"/>
                </a:solidFill>
                <a:latin typeface="Times New Roman" panose="02020603050405020304" pitchFamily="18" charset="0"/>
                <a:cs typeface="Times New Roman" panose="02020603050405020304" pitchFamily="18" charset="0"/>
              </a:rPr>
            </a:br>
            <a:r>
              <a:rPr lang="en-US" sz="2700" b="1" cap="none" dirty="0" smtClean="0">
                <a:solidFill>
                  <a:schemeClr val="tx1"/>
                </a:solidFill>
                <a:latin typeface="Times New Roman" panose="02020603050405020304" pitchFamily="18" charset="0"/>
                <a:cs typeface="Times New Roman" panose="02020603050405020304" pitchFamily="18" charset="0"/>
              </a:rPr>
              <a:t/>
            </a:r>
            <a:br>
              <a:rPr lang="en-US" sz="2700" b="1" cap="none" dirty="0" smtClean="0">
                <a:solidFill>
                  <a:schemeClr val="tx1"/>
                </a:solidFill>
                <a:latin typeface="Times New Roman" panose="02020603050405020304" pitchFamily="18" charset="0"/>
                <a:cs typeface="Times New Roman" panose="02020603050405020304" pitchFamily="18" charset="0"/>
              </a:rPr>
            </a:br>
            <a:r>
              <a:rPr lang="en-US" sz="2700" b="1" cap="none" baseline="30000" dirty="0" smtClean="0">
                <a:solidFill>
                  <a:schemeClr val="tx1"/>
                </a:solidFill>
                <a:latin typeface="Times New Roman" panose="02020603050405020304" pitchFamily="18" charset="0"/>
                <a:cs typeface="Times New Roman" panose="02020603050405020304" pitchFamily="18" charset="0"/>
              </a:rPr>
              <a:t>**</a:t>
            </a:r>
            <a:r>
              <a:rPr lang="en-US" sz="2700" b="1" cap="none" dirty="0" smtClean="0">
                <a:solidFill>
                  <a:schemeClr val="tx1"/>
                </a:solidFill>
                <a:latin typeface="Times New Roman" panose="02020603050405020304" pitchFamily="18" charset="0"/>
                <a:cs typeface="Times New Roman" panose="02020603050405020304" pitchFamily="18" charset="0"/>
              </a:rPr>
              <a:t>Department Of Electronics Technology, FIE, </a:t>
            </a:r>
            <a:r>
              <a:rPr lang="en-US" sz="2700" b="1" cap="none" dirty="0" err="1" smtClean="0">
                <a:solidFill>
                  <a:schemeClr val="tx1"/>
                </a:solidFill>
                <a:latin typeface="Times New Roman" panose="02020603050405020304" pitchFamily="18" charset="0"/>
                <a:cs typeface="Times New Roman" panose="02020603050405020304" pitchFamily="18" charset="0"/>
              </a:rPr>
              <a:t>Helwan</a:t>
            </a:r>
            <a:r>
              <a:rPr lang="en-US" sz="2700" b="1" cap="none" dirty="0" smtClean="0">
                <a:solidFill>
                  <a:schemeClr val="tx1"/>
                </a:solidFill>
                <a:latin typeface="Times New Roman" panose="02020603050405020304" pitchFamily="18" charset="0"/>
                <a:cs typeface="Times New Roman" panose="02020603050405020304" pitchFamily="18" charset="0"/>
              </a:rPr>
              <a:t> University, Cairo, Egypt</a:t>
            </a:r>
            <a:r>
              <a:rPr lang="en-US" sz="2000" b="1" cap="none" dirty="0" smtClean="0">
                <a:solidFill>
                  <a:schemeClr val="tx1"/>
                </a:solidFill>
                <a:latin typeface="Times New Roman" panose="02020603050405020304" pitchFamily="18" charset="0"/>
                <a:cs typeface="Times New Roman" panose="02020603050405020304" pitchFamily="18" charset="0"/>
              </a:rPr>
              <a:t/>
            </a:r>
            <a:br>
              <a:rPr lang="en-US" sz="2000" b="1" cap="none" dirty="0" smtClean="0">
                <a:solidFill>
                  <a:schemeClr val="tx1"/>
                </a:solidFill>
                <a:latin typeface="Times New Roman" panose="02020603050405020304" pitchFamily="18" charset="0"/>
                <a:cs typeface="Times New Roman" panose="02020603050405020304" pitchFamily="18" charset="0"/>
              </a:rPr>
            </a:br>
            <a:r>
              <a:rPr lang="en-US" b="1" dirty="0">
                <a:solidFill>
                  <a:schemeClr val="tx1"/>
                </a:solidFill>
              </a:rPr>
              <a:t/>
            </a:r>
            <a:br>
              <a:rPr lang="en-US" b="1" dirty="0">
                <a:solidFill>
                  <a:schemeClr val="tx1"/>
                </a:solidFill>
              </a:rPr>
            </a:br>
            <a:endParaRPr lang="en-US" b="1" dirty="0">
              <a:solidFill>
                <a:schemeClr val="tx1"/>
              </a:solidFill>
            </a:endParaRPr>
          </a:p>
        </p:txBody>
      </p:sp>
      <p:sp>
        <p:nvSpPr>
          <p:cNvPr id="3" name="Subtitle 2"/>
          <p:cNvSpPr>
            <a:spLocks noGrp="1"/>
          </p:cNvSpPr>
          <p:nvPr>
            <p:ph type="subTitle" idx="1"/>
          </p:nvPr>
        </p:nvSpPr>
        <p:spPr>
          <a:xfrm>
            <a:off x="2803958" y="4692794"/>
            <a:ext cx="8915399" cy="1126283"/>
          </a:xfrm>
        </p:spPr>
        <p:txBody>
          <a:bodyPr>
            <a:noAutofit/>
          </a:bodyPr>
          <a:lstStyle/>
          <a:p>
            <a:r>
              <a:rPr lang="en-US" sz="3200" b="1" dirty="0" smtClean="0">
                <a:solidFill>
                  <a:schemeClr val="tx1"/>
                </a:solidFill>
              </a:rPr>
              <a:t>Prepared by: Nisreen </a:t>
            </a:r>
            <a:r>
              <a:rPr lang="en-US" sz="3200" b="1" dirty="0" smtClean="0">
                <a:solidFill>
                  <a:schemeClr val="tx1"/>
                </a:solidFill>
              </a:rPr>
              <a:t>El-</a:t>
            </a:r>
            <a:r>
              <a:rPr lang="en-US" sz="3200" b="1" dirty="0" err="1" smtClean="0">
                <a:solidFill>
                  <a:schemeClr val="tx1"/>
                </a:solidFill>
              </a:rPr>
              <a:t>Khansa</a:t>
            </a:r>
            <a:endParaRPr lang="en-US" sz="3200" b="1" dirty="0" smtClean="0">
              <a:solidFill>
                <a:schemeClr val="tx1"/>
              </a:solidFill>
            </a:endParaRPr>
          </a:p>
          <a:p>
            <a:r>
              <a:rPr lang="en-US" sz="3200" b="1" dirty="0" smtClean="0">
                <a:solidFill>
                  <a:schemeClr val="tx1"/>
                </a:solidFill>
              </a:rPr>
              <a:t>Dr. </a:t>
            </a:r>
            <a:r>
              <a:rPr lang="en-US" sz="3200" b="1" dirty="0" err="1" smtClean="0">
                <a:solidFill>
                  <a:schemeClr val="tx1"/>
                </a:solidFill>
              </a:rPr>
              <a:t>Alaf</a:t>
            </a:r>
            <a:r>
              <a:rPr lang="en-US" sz="3200" b="1" dirty="0" smtClean="0">
                <a:solidFill>
                  <a:schemeClr val="tx1"/>
                </a:solidFill>
              </a:rPr>
              <a:t> </a:t>
            </a:r>
            <a:r>
              <a:rPr lang="en-US" sz="3200" b="1" dirty="0" err="1" smtClean="0">
                <a:solidFill>
                  <a:schemeClr val="tx1"/>
                </a:solidFill>
              </a:rPr>
              <a:t>Makke</a:t>
            </a:r>
            <a:endParaRPr lang="en-US" sz="3200" b="1" dirty="0">
              <a:solidFill>
                <a:schemeClr val="tx1"/>
              </a:solidFill>
            </a:endParaRPr>
          </a:p>
        </p:txBody>
      </p:sp>
    </p:spTree>
    <p:extLst>
      <p:ext uri="{BB962C8B-B14F-4D97-AF65-F5344CB8AC3E}">
        <p14:creationId xmlns:p14="http://schemas.microsoft.com/office/powerpoint/2010/main" val="11030534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575" y="395510"/>
            <a:ext cx="8911687" cy="2138140"/>
          </a:xfrm>
        </p:spPr>
        <p:txBody>
          <a:bodyPr>
            <a:normAutofit fontScale="90000"/>
          </a:bodyPr>
          <a:lstStyle/>
          <a:p>
            <a:r>
              <a:rPr lang="en-US" dirty="0">
                <a:hlinkClick r:id="rId2"/>
              </a:rPr>
              <a:t>mailto:https://www.freecodecamp.org/news/svm-machine-learning-tutorial-what-is-the-support-vector-machine-algorithm-explained-with-code-examples/</a:t>
            </a:r>
            <a:r>
              <a:rPr lang="en-US" dirty="0"/>
              <a:t/>
            </a:r>
            <a:br>
              <a:rPr lang="en-US" dirty="0"/>
            </a:br>
            <a:endParaRPr lang="en-US" dirty="0"/>
          </a:p>
        </p:txBody>
      </p:sp>
      <p:sp>
        <p:nvSpPr>
          <p:cNvPr id="3" name="Content Placeholder 2"/>
          <p:cNvSpPr>
            <a:spLocks noGrp="1"/>
          </p:cNvSpPr>
          <p:nvPr>
            <p:ph idx="1"/>
          </p:nvPr>
        </p:nvSpPr>
        <p:spPr>
          <a:xfrm>
            <a:off x="2078575" y="2889878"/>
            <a:ext cx="8915400" cy="3777622"/>
          </a:xfrm>
        </p:spPr>
        <p:txBody>
          <a:bodyPr/>
          <a:lstStyle/>
          <a:p>
            <a:r>
              <a:rPr lang="en-US" sz="3600" dirty="0"/>
              <a:t>JULY 1, 2020</a:t>
            </a:r>
            <a:r>
              <a:rPr lang="en-US" sz="3600" dirty="0"/>
              <a:t>/</a:t>
            </a:r>
            <a:r>
              <a:rPr lang="en-US" sz="3600" dirty="0">
                <a:hlinkClick r:id="rId3"/>
              </a:rPr>
              <a:t>#MACHINE LEARNING</a:t>
            </a:r>
            <a:r>
              <a:rPr lang="en-US" sz="3600" b="1" dirty="0"/>
              <a:t>SVM Machine Learning Tutorial – What is the Support Vector Machine Algorithm, Explained with Code Examples</a:t>
            </a:r>
          </a:p>
          <a:p>
            <a:endParaRPr lang="en-US" dirty="0"/>
          </a:p>
        </p:txBody>
      </p:sp>
    </p:spTree>
    <p:extLst>
      <p:ext uri="{BB962C8B-B14F-4D97-AF65-F5344CB8AC3E}">
        <p14:creationId xmlns:p14="http://schemas.microsoft.com/office/powerpoint/2010/main" val="430284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1650" y="304800"/>
            <a:ext cx="9944100" cy="6740307"/>
          </a:xfrm>
          <a:prstGeom prst="rect">
            <a:avLst/>
          </a:prstGeom>
        </p:spPr>
        <p:txBody>
          <a:bodyPr wrap="square">
            <a:spAutoFit/>
          </a:bodyPr>
          <a:lstStyle/>
          <a:p>
            <a:r>
              <a:rPr lang="en-US" sz="2400" b="1" smtClean="0">
                <a:solidFill>
                  <a:srgbClr val="0E1633"/>
                </a:solidFill>
                <a:latin typeface="var(--ds-font__dinpro--cond)"/>
              </a:rPr>
              <a:t> </a:t>
            </a:r>
            <a:r>
              <a:rPr lang="en-US" sz="2400" b="1" dirty="0">
                <a:solidFill>
                  <a:srgbClr val="0E1633"/>
                </a:solidFill>
                <a:latin typeface="var(--ds-font__dinpro--cond)"/>
              </a:rPr>
              <a:t>What is web scraping?</a:t>
            </a:r>
          </a:p>
          <a:p>
            <a:r>
              <a:rPr lang="en-US" sz="2400" b="1" dirty="0">
                <a:latin typeface="TradeGothic"/>
              </a:rPr>
              <a:t>Web scraping (or data scraping) is a technique used to collect content and data from the internet. This data is usually saved in a local file so that it can be manipulated and analyzed as needed. If you’ve ever copied and pasted content from a website into an Excel spreadsheet, this is essentially what web scraping is, but on a very small scale.</a:t>
            </a:r>
          </a:p>
          <a:p>
            <a:r>
              <a:rPr lang="en-US" sz="2400" b="1" dirty="0">
                <a:latin typeface="TradeGothic"/>
              </a:rPr>
              <a:t>However, when people refer to ‘web scrapers,’ they’re usually talking about software applications. Web scraping applications (or ‘bots’) are programmed to visit websites, grab the relevant pages and extract useful information. By automating this process, these bots can extract huge amounts of data in a very short time. This has obvious benefits in the digital age, when big data—which is constantly updating and changing—plays such a prominent role.</a:t>
            </a:r>
            <a:br>
              <a:rPr lang="en-US" sz="2400" b="1" dirty="0">
                <a:latin typeface="TradeGothic"/>
              </a:rPr>
            </a:br>
            <a:r>
              <a:rPr lang="en-US" sz="2400" b="1" dirty="0">
                <a:latin typeface="TradeGothic"/>
              </a:rPr>
              <a:t/>
            </a:r>
            <a:br>
              <a:rPr lang="en-US" sz="2400" b="1" dirty="0">
                <a:latin typeface="TradeGothic"/>
              </a:rPr>
            </a:br>
            <a:r>
              <a:rPr lang="en-US" sz="2400" b="1" dirty="0">
                <a:latin typeface="TradeGothic"/>
                <a:hlinkClick r:id="rId2"/>
              </a:rPr>
              <a:t>https://careerfoundry.com/en/blog/data-analytics/web-scraping-guide</a:t>
            </a:r>
            <a:r>
              <a:rPr lang="en-US" sz="2400" b="1" dirty="0" smtClean="0">
                <a:latin typeface="TradeGothic"/>
                <a:hlinkClick r:id="rId2"/>
              </a:rPr>
              <a:t>/</a:t>
            </a:r>
            <a:endParaRPr lang="en-US" sz="2400" b="1" dirty="0" smtClean="0">
              <a:latin typeface="TradeGothic"/>
            </a:endParaRPr>
          </a:p>
          <a:p>
            <a:endParaRPr lang="en-US" sz="2400" b="1" i="0" dirty="0">
              <a:effectLst/>
              <a:latin typeface="TradeGothic"/>
            </a:endParaRPr>
          </a:p>
        </p:txBody>
      </p:sp>
    </p:spTree>
    <p:extLst>
      <p:ext uri="{BB962C8B-B14F-4D97-AF65-F5344CB8AC3E}">
        <p14:creationId xmlns:p14="http://schemas.microsoft.com/office/powerpoint/2010/main" val="2925939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hlinkClick r:id="rId2"/>
              </a:rPr>
              <a:t>mailto:https://realpython.com/python-web-scraping-practical-introduction/</a:t>
            </a:r>
            <a:r>
              <a:rPr lang="en-US" dirty="0" smtClean="0"/>
              <a:t/>
            </a:r>
            <a:br>
              <a:rPr lang="en-US" dirty="0" smtClean="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905000"/>
            <a:ext cx="12039600" cy="4953000"/>
          </a:xfrm>
        </p:spPr>
      </p:pic>
    </p:spTree>
    <p:extLst>
      <p:ext uri="{BB962C8B-B14F-4D97-AF65-F5344CB8AC3E}">
        <p14:creationId xmlns:p14="http://schemas.microsoft.com/office/powerpoint/2010/main" val="33624374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1309" y="3765329"/>
            <a:ext cx="8911687" cy="1280890"/>
          </a:xfrm>
        </p:spPr>
        <p:txBody>
          <a:bodyPr>
            <a:normAutofit fontScale="90000"/>
          </a:bodyPr>
          <a:lstStyle/>
          <a:p>
            <a:r>
              <a:rPr lang="en-US" dirty="0">
                <a:hlinkClick r:id="rId2"/>
              </a:rPr>
              <a:t>https://www.freecodecamp.org/news/python-web-scraping-tutorial</a:t>
            </a:r>
            <a:r>
              <a:rPr lang="en-US" dirty="0" smtClean="0">
                <a:hlinkClick r:id="rId2"/>
              </a:rPr>
              <a:t>/</a:t>
            </a:r>
            <a:r>
              <a:rPr lang="en-US" dirty="0" smtClean="0"/>
              <a:t> </a:t>
            </a:r>
            <a:br>
              <a:rPr lang="en-US" dirty="0" smtClean="0"/>
            </a:br>
            <a:endParaRPr lang="en-US" dirty="0"/>
          </a:p>
        </p:txBody>
      </p:sp>
      <p:sp>
        <p:nvSpPr>
          <p:cNvPr id="6" name="Rectangle 5"/>
          <p:cNvSpPr/>
          <p:nvPr/>
        </p:nvSpPr>
        <p:spPr>
          <a:xfrm>
            <a:off x="2161309" y="653625"/>
            <a:ext cx="8700655" cy="2862322"/>
          </a:xfrm>
          <a:prstGeom prst="rect">
            <a:avLst/>
          </a:prstGeom>
        </p:spPr>
        <p:txBody>
          <a:bodyPr wrap="square">
            <a:spAutoFit/>
          </a:bodyPr>
          <a:lstStyle/>
          <a:p>
            <a:pPr fontAlgn="base"/>
            <a:r>
              <a:rPr lang="en-US" sz="3600" dirty="0"/>
              <a:t>JULY 12, 2022</a:t>
            </a:r>
            <a:r>
              <a:rPr lang="en-US" sz="3600" dirty="0">
                <a:latin typeface="inherit"/>
              </a:rPr>
              <a:t>/</a:t>
            </a:r>
            <a:r>
              <a:rPr lang="en-US" sz="3600" dirty="0">
                <a:latin typeface="inherit"/>
                <a:hlinkClick r:id="rId3"/>
              </a:rPr>
              <a:t>#</a:t>
            </a:r>
            <a:r>
              <a:rPr lang="en-US" sz="3600" dirty="0" smtClean="0">
                <a:latin typeface="inherit"/>
                <a:hlinkClick r:id="rId3"/>
              </a:rPr>
              <a:t>PYTHON</a:t>
            </a:r>
            <a:endParaRPr lang="en-US" sz="3600" dirty="0" smtClean="0">
              <a:latin typeface="inherit"/>
            </a:endParaRPr>
          </a:p>
          <a:p>
            <a:pPr fontAlgn="base"/>
            <a:endParaRPr lang="en-US" sz="3600" dirty="0" smtClean="0">
              <a:latin typeface="inherit"/>
            </a:endParaRPr>
          </a:p>
          <a:p>
            <a:pPr fontAlgn="base"/>
            <a:r>
              <a:rPr lang="en-US" sz="3600" b="1" dirty="0" smtClean="0">
                <a:solidFill>
                  <a:srgbClr val="0A0A23"/>
                </a:solidFill>
                <a:latin typeface="Lato" panose="020F0502020204030203" pitchFamily="34" charset="0"/>
              </a:rPr>
              <a:t>Web </a:t>
            </a:r>
            <a:r>
              <a:rPr lang="en-US" sz="3600" b="1" dirty="0">
                <a:solidFill>
                  <a:srgbClr val="0A0A23"/>
                </a:solidFill>
                <a:latin typeface="Lato" panose="020F0502020204030203" pitchFamily="34" charset="0"/>
              </a:rPr>
              <a:t>Scraping with Python – How to Scrape Data from Twitter using </a:t>
            </a:r>
            <a:r>
              <a:rPr lang="en-US" sz="3600" b="1" dirty="0" err="1">
                <a:solidFill>
                  <a:srgbClr val="0A0A23"/>
                </a:solidFill>
                <a:latin typeface="Lato" panose="020F0502020204030203" pitchFamily="34" charset="0"/>
              </a:rPr>
              <a:t>Tweepy</a:t>
            </a:r>
            <a:r>
              <a:rPr lang="en-US" sz="3600" b="1" dirty="0">
                <a:solidFill>
                  <a:srgbClr val="0A0A23"/>
                </a:solidFill>
                <a:latin typeface="Lato" panose="020F0502020204030203" pitchFamily="34" charset="0"/>
              </a:rPr>
              <a:t> and </a:t>
            </a:r>
            <a:r>
              <a:rPr lang="en-US" sz="3600" b="1" dirty="0" err="1">
                <a:solidFill>
                  <a:srgbClr val="0A0A23"/>
                </a:solidFill>
                <a:latin typeface="Lato" panose="020F0502020204030203" pitchFamily="34" charset="0"/>
              </a:rPr>
              <a:t>Snscrape</a:t>
            </a:r>
            <a:endParaRPr lang="en-US" sz="3600" b="1" i="0" dirty="0">
              <a:solidFill>
                <a:srgbClr val="0A0A23"/>
              </a:solidFill>
              <a:effectLst/>
              <a:latin typeface="Lato" panose="020F0502020204030203" pitchFamily="34" charset="0"/>
            </a:endParaRPr>
          </a:p>
        </p:txBody>
      </p:sp>
    </p:spTree>
    <p:extLst>
      <p:ext uri="{BB962C8B-B14F-4D97-AF65-F5344CB8AC3E}">
        <p14:creationId xmlns:p14="http://schemas.microsoft.com/office/powerpoint/2010/main" val="20976320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6725822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255" y="500437"/>
            <a:ext cx="10058400" cy="5655088"/>
          </a:xfrm>
          <a:prstGeom prst="rect">
            <a:avLst/>
          </a:prstGeom>
        </p:spPr>
      </p:pic>
    </p:spTree>
    <p:extLst>
      <p:ext uri="{BB962C8B-B14F-4D97-AF65-F5344CB8AC3E}">
        <p14:creationId xmlns:p14="http://schemas.microsoft.com/office/powerpoint/2010/main" val="2966174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4106" t="10138" r="24222" b="6363"/>
          <a:stretch/>
        </p:blipFill>
        <p:spPr>
          <a:xfrm>
            <a:off x="0" y="0"/>
            <a:ext cx="12192000" cy="6858000"/>
          </a:xfrm>
          <a:prstGeom prst="rect">
            <a:avLst/>
          </a:prstGeom>
        </p:spPr>
      </p:pic>
    </p:spTree>
    <p:extLst>
      <p:ext uri="{BB962C8B-B14F-4D97-AF65-F5344CB8AC3E}">
        <p14:creationId xmlns:p14="http://schemas.microsoft.com/office/powerpoint/2010/main" val="3671997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1128" t="44100" r="30717" b="19887"/>
          <a:stretch/>
        </p:blipFill>
        <p:spPr>
          <a:xfrm>
            <a:off x="0" y="1"/>
            <a:ext cx="12192000" cy="6719454"/>
          </a:xfrm>
          <a:prstGeom prst="rect">
            <a:avLst/>
          </a:prstGeom>
        </p:spPr>
      </p:pic>
    </p:spTree>
    <p:extLst>
      <p:ext uri="{BB962C8B-B14F-4D97-AF65-F5344CB8AC3E}">
        <p14:creationId xmlns:p14="http://schemas.microsoft.com/office/powerpoint/2010/main" val="3122642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548" t="16103" r="25896" b="12359"/>
          <a:stretch/>
        </p:blipFill>
        <p:spPr>
          <a:xfrm>
            <a:off x="0" y="0"/>
            <a:ext cx="12192000" cy="6858000"/>
          </a:xfrm>
          <a:prstGeom prst="rect">
            <a:avLst/>
          </a:prstGeom>
        </p:spPr>
      </p:pic>
    </p:spTree>
    <p:extLst>
      <p:ext uri="{BB962C8B-B14F-4D97-AF65-F5344CB8AC3E}">
        <p14:creationId xmlns:p14="http://schemas.microsoft.com/office/powerpoint/2010/main" val="2397430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4793" t="18010" r="28100" b="7757"/>
          <a:stretch/>
        </p:blipFill>
        <p:spPr>
          <a:xfrm>
            <a:off x="0" y="0"/>
            <a:ext cx="12191999" cy="6968836"/>
          </a:xfrm>
          <a:prstGeom prst="rect">
            <a:avLst/>
          </a:prstGeom>
        </p:spPr>
      </p:pic>
    </p:spTree>
    <p:extLst>
      <p:ext uri="{BB962C8B-B14F-4D97-AF65-F5344CB8AC3E}">
        <p14:creationId xmlns:p14="http://schemas.microsoft.com/office/powerpoint/2010/main" val="2267187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225" y="0"/>
            <a:ext cx="8911687" cy="1280890"/>
          </a:xfrm>
        </p:spPr>
        <p:txBody>
          <a:bodyPr/>
          <a:lstStyle/>
          <a:p>
            <a:r>
              <a:rPr lang="en-US" dirty="0" smtClean="0"/>
              <a:t>Objectives</a:t>
            </a:r>
            <a:endParaRPr lang="en-US" dirty="0"/>
          </a:p>
        </p:txBody>
      </p:sp>
      <p:sp>
        <p:nvSpPr>
          <p:cNvPr id="3" name="Content Placeholder 2"/>
          <p:cNvSpPr>
            <a:spLocks noGrp="1"/>
          </p:cNvSpPr>
          <p:nvPr>
            <p:ph idx="1"/>
          </p:nvPr>
        </p:nvSpPr>
        <p:spPr>
          <a:xfrm>
            <a:off x="1504950" y="640445"/>
            <a:ext cx="10687050" cy="5917295"/>
          </a:xfrm>
        </p:spPr>
        <p:txBody>
          <a:bodyPr>
            <a:noAutofit/>
          </a:bodyPr>
          <a:lstStyle/>
          <a:p>
            <a:pPr lvl="0"/>
            <a:r>
              <a:rPr lang="en-US" sz="2400" dirty="0" smtClean="0"/>
              <a:t>To </a:t>
            </a:r>
            <a:r>
              <a:rPr lang="en-US" sz="2400" dirty="0"/>
              <a:t>categorize Arabic tweets into </a:t>
            </a:r>
            <a:r>
              <a:rPr lang="en-US" sz="2400" dirty="0" err="1"/>
              <a:t>CyberBullying</a:t>
            </a:r>
            <a:r>
              <a:rPr lang="en-US" sz="2400" dirty="0"/>
              <a:t> and Non-</a:t>
            </a:r>
            <a:r>
              <a:rPr lang="en-US" sz="2400" dirty="0" err="1"/>
              <a:t>CyberBullying</a:t>
            </a:r>
            <a:r>
              <a:rPr lang="en-US" sz="2400" dirty="0"/>
              <a:t>.</a:t>
            </a:r>
          </a:p>
          <a:p>
            <a:pPr lvl="0"/>
            <a:r>
              <a:rPr lang="en-US" sz="2400" dirty="0" smtClean="0"/>
              <a:t>To </a:t>
            </a:r>
            <a:r>
              <a:rPr lang="en-US" sz="2400" dirty="0"/>
              <a:t>create the automatic dataset, mark the tweets manually and automatically, and keep the corpus public available in order to aid the research community.</a:t>
            </a:r>
          </a:p>
          <a:p>
            <a:pPr lvl="0"/>
            <a:r>
              <a:rPr lang="en-US" sz="2400" dirty="0"/>
              <a:t>To create different “Arabic Dialects Stop Words” and “Modern Standard Arabic” (MSA) list from our gathered dataset.</a:t>
            </a:r>
          </a:p>
          <a:p>
            <a:pPr lvl="0"/>
            <a:r>
              <a:rPr lang="en-US" sz="2400" dirty="0"/>
              <a:t>To create a list of “Arabic </a:t>
            </a:r>
            <a:r>
              <a:rPr lang="en-US" sz="2400" dirty="0" err="1"/>
              <a:t>CyberBullying</a:t>
            </a:r>
            <a:r>
              <a:rPr lang="en-US" sz="2400" dirty="0"/>
              <a:t>” words from our gathered dataset.</a:t>
            </a:r>
          </a:p>
          <a:p>
            <a:pPr lvl="0"/>
            <a:r>
              <a:rPr lang="en-US" sz="2400" dirty="0"/>
              <a:t>To apply a standard Machine Learning classifier (SVM) on our dataset.</a:t>
            </a:r>
          </a:p>
          <a:p>
            <a:pPr lvl="0"/>
            <a:r>
              <a:rPr lang="en-US" sz="2400" dirty="0"/>
              <a:t>To create our model by the use of Python and WEKA, and comparison of the obtained results</a:t>
            </a:r>
            <a:r>
              <a:rPr lang="en-US" sz="2400" dirty="0" smtClean="0"/>
              <a:t>.</a:t>
            </a:r>
            <a:endParaRPr lang="en-US" sz="2400" dirty="0"/>
          </a:p>
        </p:txBody>
      </p:sp>
    </p:spTree>
    <p:extLst>
      <p:ext uri="{BB962C8B-B14F-4D97-AF65-F5344CB8AC3E}">
        <p14:creationId xmlns:p14="http://schemas.microsoft.com/office/powerpoint/2010/main" val="1346091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2121" r="4546" b="317"/>
          <a:stretch/>
        </p:blipFill>
        <p:spPr>
          <a:xfrm>
            <a:off x="0" y="0"/>
            <a:ext cx="8492836" cy="5637127"/>
          </a:xfrm>
          <a:prstGeom prst="rect">
            <a:avLst/>
          </a:prstGeom>
        </p:spPr>
      </p:pic>
    </p:spTree>
    <p:extLst>
      <p:ext uri="{BB962C8B-B14F-4D97-AF65-F5344CB8AC3E}">
        <p14:creationId xmlns:p14="http://schemas.microsoft.com/office/powerpoint/2010/main" val="1776049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5096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7695279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406753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1884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430209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420600" cy="6858000"/>
          </a:xfrm>
        </p:spPr>
      </p:pic>
    </p:spTree>
    <p:extLst>
      <p:ext uri="{BB962C8B-B14F-4D97-AF65-F5344CB8AC3E}">
        <p14:creationId xmlns:p14="http://schemas.microsoft.com/office/powerpoint/2010/main" val="5258282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8525786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88982" cy="6842125"/>
          </a:xfrm>
        </p:spPr>
      </p:pic>
      <p:cxnSp>
        <p:nvCxnSpPr>
          <p:cNvPr id="6" name="Straight Arrow Connector 5"/>
          <p:cNvCxnSpPr/>
          <p:nvPr/>
        </p:nvCxnSpPr>
        <p:spPr>
          <a:xfrm flipH="1">
            <a:off x="3529013" y="2471738"/>
            <a:ext cx="1100137" cy="5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ight Brace 6"/>
          <p:cNvSpPr/>
          <p:nvPr/>
        </p:nvSpPr>
        <p:spPr>
          <a:xfrm>
            <a:off x="4629150" y="1764505"/>
            <a:ext cx="428625" cy="4238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57173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13580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a:xfrm>
            <a:off x="2589212" y="1543050"/>
            <a:ext cx="8915400" cy="4648200"/>
          </a:xfrm>
        </p:spPr>
        <p:txBody>
          <a:bodyPr>
            <a:normAutofit/>
          </a:bodyPr>
          <a:lstStyle/>
          <a:p>
            <a:pPr lvl="0"/>
            <a:r>
              <a:rPr lang="en-US" sz="2800" dirty="0" smtClean="0"/>
              <a:t>Q1</a:t>
            </a:r>
            <a:r>
              <a:rPr lang="en-US" sz="2800" dirty="0"/>
              <a:t>: What are the challenges and how to resolve them for the processing of the Arabic language?</a:t>
            </a:r>
          </a:p>
          <a:p>
            <a:pPr lvl="0"/>
            <a:r>
              <a:rPr lang="en-US" sz="2800" dirty="0"/>
              <a:t>Q2: </a:t>
            </a:r>
            <a:r>
              <a:rPr lang="en-US" sz="2800" dirty="0" smtClean="0"/>
              <a:t>How can different </a:t>
            </a:r>
            <a:r>
              <a:rPr lang="en-US" sz="2800" dirty="0"/>
              <a:t>preprocessing steps </a:t>
            </a:r>
            <a:r>
              <a:rPr lang="en-US" sz="2800" dirty="0" smtClean="0"/>
              <a:t>affect </a:t>
            </a:r>
            <a:r>
              <a:rPr lang="en-US" sz="2800" dirty="0"/>
              <a:t>the classification accuracy of the model?</a:t>
            </a:r>
          </a:p>
          <a:p>
            <a:pPr lvl="0"/>
            <a:r>
              <a:rPr lang="en-US" sz="2800" dirty="0"/>
              <a:t>Q3: Which data mining tool provides better results?</a:t>
            </a:r>
          </a:p>
          <a:p>
            <a:pPr lvl="0"/>
            <a:r>
              <a:rPr lang="en-US" sz="2800" dirty="0"/>
              <a:t>Q4: Which data mining tools are more efficient with time for model classification?</a:t>
            </a:r>
          </a:p>
          <a:p>
            <a:endParaRPr lang="en-US" dirty="0"/>
          </a:p>
        </p:txBody>
      </p:sp>
    </p:spTree>
    <p:extLst>
      <p:ext uri="{BB962C8B-B14F-4D97-AF65-F5344CB8AC3E}">
        <p14:creationId xmlns:p14="http://schemas.microsoft.com/office/powerpoint/2010/main" val="786372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 y="0"/>
            <a:ext cx="12328420" cy="6858000"/>
          </a:xfrm>
        </p:spPr>
      </p:pic>
    </p:spTree>
    <p:extLst>
      <p:ext uri="{BB962C8B-B14F-4D97-AF65-F5344CB8AC3E}">
        <p14:creationId xmlns:p14="http://schemas.microsoft.com/office/powerpoint/2010/main" val="8190400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782" y="332509"/>
            <a:ext cx="10820400" cy="6137563"/>
          </a:xfrm>
        </p:spPr>
        <p:txBody>
          <a:bodyPr>
            <a:normAutofit fontScale="92500" lnSpcReduction="10000"/>
          </a:bodyPr>
          <a:lstStyle/>
          <a:p>
            <a:r>
              <a:rPr lang="en-US" dirty="0"/>
              <a:t>This looks like the result of a sentiment analysis model using a simple rule-based classifier called </a:t>
            </a:r>
            <a:r>
              <a:rPr lang="en-US" dirty="0" err="1"/>
              <a:t>ZeroR</a:t>
            </a:r>
            <a:r>
              <a:rPr lang="en-US" dirty="0"/>
              <a:t>. Let's break down the information:</a:t>
            </a:r>
          </a:p>
          <a:p>
            <a:endParaRPr lang="en-US" dirty="0"/>
          </a:p>
          <a:p>
            <a:r>
              <a:rPr lang="en-US" dirty="0"/>
              <a:t>1. **Classifier Used:** Weka's </a:t>
            </a:r>
            <a:r>
              <a:rPr lang="en-US" dirty="0" err="1"/>
              <a:t>ZeroR</a:t>
            </a:r>
            <a:r>
              <a:rPr lang="en-US" dirty="0"/>
              <a:t> classifier. It's a basic rule-based model that predicts the majority class in the dataset.</a:t>
            </a:r>
          </a:p>
          <a:p>
            <a:endParaRPr lang="en-US" dirty="0"/>
          </a:p>
          <a:p>
            <a:r>
              <a:rPr lang="en-US" dirty="0"/>
              <a:t>2. **Dataset:** The dataset is about sentiment analysis, probably containing tweets. There are 24 instances (data points) with two attributes: "Tweets" and "Polarity."</a:t>
            </a:r>
          </a:p>
          <a:p>
            <a:endParaRPr lang="en-US" dirty="0"/>
          </a:p>
          <a:p>
            <a:r>
              <a:rPr lang="en-US" dirty="0"/>
              <a:t>3. **Prediction:** The </a:t>
            </a:r>
            <a:r>
              <a:rPr lang="en-US" dirty="0" err="1"/>
              <a:t>ZeroR</a:t>
            </a:r>
            <a:r>
              <a:rPr lang="en-US" dirty="0"/>
              <a:t> model predicts the class value "Positive" for all instances. This means it's saying every tweet in the dataset is positive.</a:t>
            </a:r>
          </a:p>
          <a:p>
            <a:endParaRPr lang="en-US" dirty="0"/>
          </a:p>
          <a:p>
            <a:r>
              <a:rPr lang="en-US" dirty="0"/>
              <a:t>4. **Performance Metrics:**</a:t>
            </a:r>
          </a:p>
          <a:p>
            <a:r>
              <a:rPr lang="en-US" dirty="0"/>
              <a:t>   - **Accuracy:** 66.67% of the instances are correctly classified, while 33.33% are incorrectly classified.</a:t>
            </a:r>
          </a:p>
          <a:p>
            <a:r>
              <a:rPr lang="en-US" dirty="0"/>
              <a:t>   - **Kappa statistic:** 0, which indicates poor agreement between predictions and actual values.</a:t>
            </a:r>
          </a:p>
          <a:p>
            <a:r>
              <a:rPr lang="en-US" dirty="0"/>
              <a:t>   - **Mean absolute error:** 0.4538, representing the average absolute difference between predicted and actual values.</a:t>
            </a:r>
          </a:p>
          <a:p>
            <a:r>
              <a:rPr lang="en-US" dirty="0"/>
              <a:t>   - **Root mean squared error:** 0.4767, a measure of the average magnitude of the errors.</a:t>
            </a:r>
          </a:p>
          <a:p>
            <a:pPr marL="0" indent="0">
              <a:buNone/>
            </a:pPr>
            <a:endParaRPr lang="en-US" dirty="0"/>
          </a:p>
        </p:txBody>
      </p:sp>
    </p:spTree>
    <p:extLst>
      <p:ext uri="{BB962C8B-B14F-4D97-AF65-F5344CB8AC3E}">
        <p14:creationId xmlns:p14="http://schemas.microsoft.com/office/powerpoint/2010/main" val="28999506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6619" y="554182"/>
            <a:ext cx="9351818" cy="5583382"/>
          </a:xfrm>
        </p:spPr>
        <p:txBody>
          <a:bodyPr>
            <a:normAutofit/>
          </a:bodyPr>
          <a:lstStyle/>
          <a:p>
            <a:r>
              <a:rPr lang="en-US" dirty="0"/>
              <a:t>5. **Detailed Accuracy By Class:**</a:t>
            </a:r>
          </a:p>
          <a:p>
            <a:r>
              <a:rPr lang="en-US" dirty="0"/>
              <a:t>   - For the class "Positive," the True Positive Rate (TP Rate) is 1.000 (100%), and the False Positive Rate (FP Rate) is also 1.000. Precision is 0.667, Recall is 1.000, and F-Measure is 0.800.</a:t>
            </a:r>
          </a:p>
          <a:p>
            <a:r>
              <a:rPr lang="en-US" dirty="0"/>
              <a:t>   - For the class "Negative," TP Rate is 0.000, FP Rate is 0.000, and other metrics are marked with "?" because there are no instances predicted as "Negative."</a:t>
            </a:r>
          </a:p>
          <a:p>
            <a:endParaRPr lang="en-US" dirty="0"/>
          </a:p>
          <a:p>
            <a:r>
              <a:rPr lang="en-US" dirty="0"/>
              <a:t>6. **Confusion Matrix:** This table shows the number of instances that were correctly or incorrectly classified. In this case, all instances are predicted as "Positive," and none as "Negative."</a:t>
            </a:r>
          </a:p>
          <a:p>
            <a:endParaRPr lang="en-US" dirty="0"/>
          </a:p>
          <a:p>
            <a:r>
              <a:rPr lang="en-US" dirty="0"/>
              <a:t>In summary, the </a:t>
            </a:r>
            <a:r>
              <a:rPr lang="en-US" dirty="0" err="1"/>
              <a:t>ZeroR</a:t>
            </a:r>
            <a:r>
              <a:rPr lang="en-US" dirty="0"/>
              <a:t> model is very basic, predicting everything as "Positive." While it achieves a certain level of accuracy, it's not a reliable model for sentiment analysis, as it doesn't consider the actual content of the tweets and lacks balance in predicting different classes.</a:t>
            </a:r>
          </a:p>
          <a:p>
            <a:endParaRPr lang="en-US" dirty="0"/>
          </a:p>
        </p:txBody>
      </p:sp>
    </p:spTree>
    <p:extLst>
      <p:ext uri="{BB962C8B-B14F-4D97-AF65-F5344CB8AC3E}">
        <p14:creationId xmlns:p14="http://schemas.microsoft.com/office/powerpoint/2010/main" val="35523312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pSp>
        <p:nvGrpSpPr>
          <p:cNvPr id="4" name="Group 2"/>
          <p:cNvGrpSpPr>
            <a:grpSpLocks/>
          </p:cNvGrpSpPr>
          <p:nvPr/>
        </p:nvGrpSpPr>
        <p:grpSpPr bwMode="auto">
          <a:xfrm>
            <a:off x="-361950" y="-266700"/>
            <a:ext cx="12401550" cy="7124700"/>
            <a:chOff x="3273" y="264"/>
            <a:chExt cx="5357" cy="5105"/>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 y="436"/>
              <a:ext cx="5072" cy="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3278" y="268"/>
              <a:ext cx="5347" cy="509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12350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21300190"/>
              </p:ext>
            </p:extLst>
          </p:nvPr>
        </p:nvGraphicFramePr>
        <p:xfrm>
          <a:off x="6305550" y="1695449"/>
          <a:ext cx="5048250" cy="3688272"/>
        </p:xfrm>
        <a:graphic>
          <a:graphicData uri="http://schemas.openxmlformats.org/drawingml/2006/table">
            <a:tbl>
              <a:tblPr firstRow="1" firstCol="1" lastRow="1" lastCol="1" bandRow="1" bandCol="1">
                <a:tableStyleId>{5940675A-B579-460E-94D1-54222C63F5DA}</a:tableStyleId>
              </a:tblPr>
              <a:tblGrid>
                <a:gridCol w="1417647">
                  <a:extLst>
                    <a:ext uri="{9D8B030D-6E8A-4147-A177-3AD203B41FA5}">
                      <a16:colId xmlns:a16="http://schemas.microsoft.com/office/drawing/2014/main" val="2422571953"/>
                    </a:ext>
                  </a:extLst>
                </a:gridCol>
                <a:gridCol w="3630603">
                  <a:extLst>
                    <a:ext uri="{9D8B030D-6E8A-4147-A177-3AD203B41FA5}">
                      <a16:colId xmlns:a16="http://schemas.microsoft.com/office/drawing/2014/main" val="1512671894"/>
                    </a:ext>
                  </a:extLst>
                </a:gridCol>
              </a:tblGrid>
              <a:tr h="804100">
                <a:tc>
                  <a:txBody>
                    <a:bodyPr/>
                    <a:lstStyle/>
                    <a:p>
                      <a:pPr marL="62230" marR="55880" algn="ctr">
                        <a:lnSpc>
                          <a:spcPts val="930"/>
                        </a:lnSpc>
                        <a:spcBef>
                          <a:spcPts val="0"/>
                        </a:spcBef>
                        <a:spcAft>
                          <a:spcPts val="0"/>
                        </a:spcAft>
                      </a:pPr>
                      <a:r>
                        <a:rPr lang="en-US" sz="1050" spc="5">
                          <a:effectLst/>
                        </a:rPr>
                        <a:t>“</a:t>
                      </a:r>
                      <a:r>
                        <a:rPr lang="en-US" sz="2400">
                          <a:effectLst/>
                        </a:rPr>
                        <a:t>W</a:t>
                      </a:r>
                      <a:r>
                        <a:rPr lang="en-US" sz="2400" spc="5">
                          <a:effectLst/>
                        </a:rPr>
                        <a:t>o</a:t>
                      </a:r>
                      <a:r>
                        <a:rPr lang="en-US" sz="2400" spc="-5">
                          <a:effectLst/>
                        </a:rPr>
                        <a:t>r</a:t>
                      </a:r>
                      <a:r>
                        <a:rPr lang="en-US" sz="2400">
                          <a:effectLst/>
                        </a:rPr>
                        <a:t>d</a:t>
                      </a:r>
                      <a:r>
                        <a:rPr lang="en-US" sz="2400" spc="-15">
                          <a:effectLst/>
                        </a:rPr>
                        <a:t>s</a:t>
                      </a:r>
                      <a:r>
                        <a:rPr lang="en-US" sz="1050">
                          <a:effectLst/>
                        </a:rPr>
                        <a:t>”</a:t>
                      </a:r>
                      <a:endParaRPr lang="en-US" sz="36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138430" marR="132715" algn="ctr">
                        <a:lnSpc>
                          <a:spcPts val="930"/>
                        </a:lnSpc>
                        <a:spcBef>
                          <a:spcPts val="0"/>
                        </a:spcBef>
                        <a:spcAft>
                          <a:spcPts val="0"/>
                        </a:spcAft>
                      </a:pPr>
                      <a:r>
                        <a:rPr lang="en-US" sz="1050" spc="5">
                          <a:effectLst/>
                        </a:rPr>
                        <a:t>“</a:t>
                      </a:r>
                      <a:r>
                        <a:rPr lang="en-US" sz="2400">
                          <a:effectLst/>
                        </a:rPr>
                        <a:t>En</a:t>
                      </a:r>
                      <a:r>
                        <a:rPr lang="en-US" sz="2400" spc="-10">
                          <a:effectLst/>
                        </a:rPr>
                        <a:t>g</a:t>
                      </a:r>
                      <a:r>
                        <a:rPr lang="en-US" sz="2400">
                          <a:effectLst/>
                        </a:rPr>
                        <a:t>li</a:t>
                      </a:r>
                      <a:r>
                        <a:rPr lang="en-US" sz="2400" spc="-5">
                          <a:effectLst/>
                        </a:rPr>
                        <a:t>s</a:t>
                      </a:r>
                      <a:r>
                        <a:rPr lang="en-US" sz="2400">
                          <a:effectLst/>
                        </a:rPr>
                        <a:t>h</a:t>
                      </a:r>
                      <a:r>
                        <a:rPr lang="en-US" sz="2400" spc="5">
                          <a:effectLst/>
                        </a:rPr>
                        <a:t> </a:t>
                      </a:r>
                      <a:r>
                        <a:rPr lang="en-US" sz="2400">
                          <a:effectLst/>
                        </a:rPr>
                        <a:t>T</a:t>
                      </a:r>
                      <a:r>
                        <a:rPr lang="en-US" sz="2400" spc="-5">
                          <a:effectLst/>
                        </a:rPr>
                        <a:t>r</a:t>
                      </a:r>
                      <a:r>
                        <a:rPr lang="en-US" sz="2400" spc="-10">
                          <a:effectLst/>
                        </a:rPr>
                        <a:t>a</a:t>
                      </a:r>
                      <a:r>
                        <a:rPr lang="en-US" sz="2400">
                          <a:effectLst/>
                        </a:rPr>
                        <a:t>n</a:t>
                      </a:r>
                      <a:r>
                        <a:rPr lang="en-US" sz="2400" spc="-5">
                          <a:effectLst/>
                        </a:rPr>
                        <a:t>s</a:t>
                      </a:r>
                      <a:r>
                        <a:rPr lang="en-US" sz="2400">
                          <a:effectLst/>
                        </a:rPr>
                        <a:t>l</a:t>
                      </a:r>
                      <a:r>
                        <a:rPr lang="en-US" sz="2400" spc="5">
                          <a:effectLst/>
                        </a:rPr>
                        <a:t>a</a:t>
                      </a:r>
                      <a:r>
                        <a:rPr lang="en-US" sz="2400">
                          <a:effectLst/>
                        </a:rPr>
                        <a:t>t</a:t>
                      </a:r>
                      <a:r>
                        <a:rPr lang="en-US" sz="2400" spc="-15">
                          <a:effectLst/>
                        </a:rPr>
                        <a:t>i</a:t>
                      </a:r>
                      <a:r>
                        <a:rPr lang="en-US" sz="2400" spc="5">
                          <a:effectLst/>
                        </a:rPr>
                        <a:t>o</a:t>
                      </a:r>
                      <a:r>
                        <a:rPr lang="en-US" sz="2400" spc="-10">
                          <a:effectLst/>
                        </a:rPr>
                        <a:t>n</a:t>
                      </a:r>
                      <a:r>
                        <a:rPr lang="en-US" sz="1050">
                          <a:effectLst/>
                        </a:rPr>
                        <a:t>”</a:t>
                      </a:r>
                      <a:endParaRPr lang="en-US" sz="36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2424442605"/>
                  </a:ext>
                </a:extLst>
              </a:tr>
              <a:tr h="808023">
                <a:tc>
                  <a:txBody>
                    <a:bodyPr/>
                    <a:lstStyle/>
                    <a:p>
                      <a:pPr marL="33020" marR="62230" algn="ctr" rtl="1">
                        <a:lnSpc>
                          <a:spcPts val="920"/>
                        </a:lnSpc>
                        <a:spcBef>
                          <a:spcPts val="10"/>
                        </a:spcBef>
                        <a:spcAft>
                          <a:spcPts val="0"/>
                        </a:spcAft>
                      </a:pPr>
                      <a:r>
                        <a:rPr lang="en-US" sz="1050">
                          <a:effectLst/>
                        </a:rPr>
                        <a:t>”</a:t>
                      </a:r>
                      <a:r>
                        <a:rPr lang="ar-SA" sz="2400" spc="-10">
                          <a:effectLst/>
                        </a:rPr>
                        <a:t>ﻏ</a:t>
                      </a:r>
                      <a:r>
                        <a:rPr lang="ar-SA" sz="2400" spc="-5">
                          <a:effectLst/>
                        </a:rPr>
                        <a:t>ﺑﻲ</a:t>
                      </a:r>
                      <a:r>
                        <a:rPr lang="en-US" sz="1050" spc="5">
                          <a:effectLst/>
                        </a:rPr>
                        <a:t>“</a:t>
                      </a:r>
                      <a:endParaRPr lang="en-US" sz="36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136525" marR="132715" algn="ctr">
                        <a:lnSpc>
                          <a:spcPts val="930"/>
                        </a:lnSpc>
                        <a:spcBef>
                          <a:spcPts val="0"/>
                        </a:spcBef>
                        <a:spcAft>
                          <a:spcPts val="0"/>
                        </a:spcAft>
                      </a:pPr>
                      <a:r>
                        <a:rPr lang="en-US" sz="1050" spc="5">
                          <a:effectLst/>
                        </a:rPr>
                        <a:t>“</a:t>
                      </a:r>
                      <a:r>
                        <a:rPr lang="en-US" sz="2400">
                          <a:effectLst/>
                        </a:rPr>
                        <a:t>S</a:t>
                      </a:r>
                      <a:r>
                        <a:rPr lang="en-US" sz="2400" spc="-10">
                          <a:effectLst/>
                        </a:rPr>
                        <a:t>t</a:t>
                      </a:r>
                      <a:r>
                        <a:rPr lang="en-US" sz="2400" spc="5">
                          <a:effectLst/>
                        </a:rPr>
                        <a:t>up</a:t>
                      </a:r>
                      <a:r>
                        <a:rPr lang="en-US" sz="2400" spc="-10">
                          <a:effectLst/>
                        </a:rPr>
                        <a:t>i</a:t>
                      </a:r>
                      <a:r>
                        <a:rPr lang="en-US" sz="2400" spc="5">
                          <a:effectLst/>
                        </a:rPr>
                        <a:t>d</a:t>
                      </a:r>
                      <a:r>
                        <a:rPr lang="en-US" sz="1050">
                          <a:effectLst/>
                        </a:rPr>
                        <a:t>”</a:t>
                      </a:r>
                      <a:endParaRPr lang="en-US" sz="36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3777017874"/>
                  </a:ext>
                </a:extLst>
              </a:tr>
              <a:tr h="1272049">
                <a:tc>
                  <a:txBody>
                    <a:bodyPr/>
                    <a:lstStyle/>
                    <a:p>
                      <a:pPr marL="55880" marR="58420" algn="ctr" rtl="1">
                        <a:lnSpc>
                          <a:spcPts val="920"/>
                        </a:lnSpc>
                        <a:spcBef>
                          <a:spcPts val="20"/>
                        </a:spcBef>
                        <a:spcAft>
                          <a:spcPts val="0"/>
                        </a:spcAft>
                      </a:pPr>
                      <a:r>
                        <a:rPr lang="en-US" sz="1050">
                          <a:effectLst/>
                        </a:rPr>
                        <a:t>"</a:t>
                      </a:r>
                      <a:r>
                        <a:rPr lang="en-US" sz="2400" spc="-20">
                          <a:effectLst/>
                        </a:rPr>
                        <a:t> </a:t>
                      </a:r>
                      <a:r>
                        <a:rPr lang="ar-SA" sz="2400">
                          <a:effectLst/>
                        </a:rPr>
                        <a:t>أﺣﻣﻖ</a:t>
                      </a:r>
                      <a:r>
                        <a:rPr lang="ar-SA" sz="1050" spc="35">
                          <a:effectLst/>
                        </a:rPr>
                        <a:t> </a:t>
                      </a:r>
                      <a:r>
                        <a:rPr lang="ar-SA" sz="1050">
                          <a:effectLst/>
                        </a:rPr>
                        <a:t>   </a:t>
                      </a:r>
                      <a:r>
                        <a:rPr lang="en-US" sz="1050">
                          <a:effectLst/>
                        </a:rPr>
                        <a:t>"</a:t>
                      </a:r>
                      <a:endParaRPr lang="en-US" sz="36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138430" marR="132715" algn="ctr">
                        <a:lnSpc>
                          <a:spcPts val="930"/>
                        </a:lnSpc>
                        <a:spcBef>
                          <a:spcPts val="10"/>
                        </a:spcBef>
                        <a:spcAft>
                          <a:spcPts val="0"/>
                        </a:spcAft>
                      </a:pPr>
                      <a:r>
                        <a:rPr lang="en-US" sz="1050" spc="5" dirty="0">
                          <a:effectLst/>
                        </a:rPr>
                        <a:t>“</a:t>
                      </a:r>
                      <a:r>
                        <a:rPr lang="en-US" sz="2400" dirty="0">
                          <a:effectLst/>
                        </a:rPr>
                        <a:t>F</a:t>
                      </a:r>
                      <a:r>
                        <a:rPr lang="en-US" sz="2400" spc="-10" dirty="0">
                          <a:effectLst/>
                        </a:rPr>
                        <a:t>o</a:t>
                      </a:r>
                      <a:r>
                        <a:rPr lang="en-US" sz="2400" spc="5" dirty="0">
                          <a:effectLst/>
                        </a:rPr>
                        <a:t>o</a:t>
                      </a:r>
                      <a:r>
                        <a:rPr lang="en-US" sz="2400" dirty="0">
                          <a:effectLst/>
                        </a:rPr>
                        <a:t>li</a:t>
                      </a:r>
                      <a:r>
                        <a:rPr lang="en-US" sz="2400" spc="-15" dirty="0">
                          <a:effectLst/>
                        </a:rPr>
                        <a:t>s</a:t>
                      </a:r>
                      <a:r>
                        <a:rPr lang="en-US" sz="2400" spc="5" dirty="0">
                          <a:effectLst/>
                        </a:rPr>
                        <a:t>h</a:t>
                      </a:r>
                      <a:r>
                        <a:rPr lang="en-US" sz="1050" dirty="0">
                          <a:effectLst/>
                        </a:rPr>
                        <a:t>”</a:t>
                      </a:r>
                      <a:endParaRPr lang="en-US" sz="3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667354811"/>
                  </a:ext>
                </a:extLst>
              </a:tr>
              <a:tr h="804100">
                <a:tc>
                  <a:txBody>
                    <a:bodyPr/>
                    <a:lstStyle/>
                    <a:p>
                      <a:pPr marL="55880" marR="60325" algn="ctr" rtl="1">
                        <a:lnSpc>
                          <a:spcPts val="920"/>
                        </a:lnSpc>
                        <a:spcBef>
                          <a:spcPts val="10"/>
                        </a:spcBef>
                        <a:spcAft>
                          <a:spcPts val="0"/>
                        </a:spcAft>
                      </a:pPr>
                      <a:r>
                        <a:rPr lang="en-US" sz="1050">
                          <a:effectLst/>
                        </a:rPr>
                        <a:t>"</a:t>
                      </a:r>
                      <a:r>
                        <a:rPr lang="en-US" sz="2400" spc="15">
                          <a:effectLst/>
                        </a:rPr>
                        <a:t> </a:t>
                      </a:r>
                      <a:r>
                        <a:rPr lang="ar-SA" sz="2400">
                          <a:effectLst/>
                        </a:rPr>
                        <a:t>ﻣ</a:t>
                      </a:r>
                      <a:r>
                        <a:rPr lang="ar-SA" sz="2400" spc="-5">
                          <a:effectLst/>
                        </a:rPr>
                        <a:t>ﺗﻧ</a:t>
                      </a:r>
                      <a:r>
                        <a:rPr lang="ar-SA" sz="2400" spc="5">
                          <a:effectLst/>
                        </a:rPr>
                        <a:t>ﻣ</a:t>
                      </a:r>
                      <a:r>
                        <a:rPr lang="ar-SA" sz="2400">
                          <a:effectLst/>
                        </a:rPr>
                        <a:t>ر</a:t>
                      </a:r>
                      <a:r>
                        <a:rPr lang="en-US" sz="1050" spc="-5">
                          <a:effectLst/>
                        </a:rPr>
                        <a:t>"</a:t>
                      </a:r>
                      <a:endParaRPr lang="en-US" sz="36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138430" marR="132715" algn="ctr">
                        <a:lnSpc>
                          <a:spcPts val="930"/>
                        </a:lnSpc>
                        <a:spcBef>
                          <a:spcPts val="0"/>
                        </a:spcBef>
                        <a:spcAft>
                          <a:spcPts val="0"/>
                        </a:spcAft>
                      </a:pPr>
                      <a:r>
                        <a:rPr lang="en-US" sz="1050" spc="5" dirty="0">
                          <a:effectLst/>
                        </a:rPr>
                        <a:t>“</a:t>
                      </a:r>
                      <a:r>
                        <a:rPr lang="en-US" sz="2400" spc="-5" dirty="0">
                          <a:effectLst/>
                        </a:rPr>
                        <a:t>B</a:t>
                      </a:r>
                      <a:r>
                        <a:rPr lang="en-US" sz="2400" spc="5" dirty="0">
                          <a:effectLst/>
                        </a:rPr>
                        <a:t>u</a:t>
                      </a:r>
                      <a:r>
                        <a:rPr lang="en-US" sz="2400" dirty="0">
                          <a:effectLst/>
                        </a:rPr>
                        <a:t>l</a:t>
                      </a:r>
                      <a:r>
                        <a:rPr lang="en-US" sz="2400" spc="-10" dirty="0">
                          <a:effectLst/>
                        </a:rPr>
                        <a:t>l</a:t>
                      </a:r>
                      <a:r>
                        <a:rPr lang="en-US" sz="2400" spc="5" dirty="0">
                          <a:effectLst/>
                        </a:rPr>
                        <a:t>y</a:t>
                      </a:r>
                      <a:r>
                        <a:rPr lang="en-US" sz="1050" dirty="0">
                          <a:effectLst/>
                        </a:rPr>
                        <a:t>”</a:t>
                      </a:r>
                      <a:endParaRPr lang="en-US" sz="3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2170766737"/>
                  </a:ext>
                </a:extLst>
              </a:tr>
            </a:tbl>
          </a:graphicData>
        </a:graphic>
      </p:graphicFrame>
      <p:sp>
        <p:nvSpPr>
          <p:cNvPr id="5" name="Rectangle 1"/>
          <p:cNvSpPr>
            <a:spLocks noChangeArrowheads="1"/>
          </p:cNvSpPr>
          <p:nvPr/>
        </p:nvSpPr>
        <p:spPr bwMode="auto">
          <a:xfrm>
            <a:off x="2166938" y="723899"/>
            <a:ext cx="3243262"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TABLE 2</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S</a:t>
            </a:r>
            <a:r>
              <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AMPLE OF </a:t>
            </a: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a:t>
            </a:r>
            <a:r>
              <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RABIC </a:t>
            </a: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B</a:t>
            </a:r>
            <a:r>
              <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ULLYING </a:t>
            </a: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W</a:t>
            </a:r>
            <a:r>
              <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ORDS</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The annotation process (as shown in figure 2) is used with the aid of Python to annotate the dataset for </a:t>
            </a:r>
            <a:r>
              <a:rPr kumimoji="0" lang="en-US" altLang="en-US" sz="24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AraBully</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-Words. The Python code compares every tweet with the list of </a:t>
            </a:r>
            <a:r>
              <a:rPr kumimoji="0" lang="en-US" altLang="en-US" sz="24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Ara</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-Bully-Words; if the tweet has one or more </a:t>
            </a:r>
            <a:r>
              <a:rPr kumimoji="0" lang="en-US" altLang="en-US" sz="24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Ara</a:t>
            </a:r>
            <a:r>
              <a:rPr kumimoji="0" lang="en-US" altLang="en-US"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-Bully Words</a:t>
            </a:r>
            <a:r>
              <a:rPr kumimoji="0" lang="en-US" altLang="en-US" sz="2400" b="0" i="0" u="none" strike="noStrike" cap="none" normalizeH="0" baseline="0" dirty="0" smtClean="0">
                <a:ln>
                  <a:noFill/>
                </a:ln>
                <a:solidFill>
                  <a:schemeClr val="tx1"/>
                </a:solidFill>
                <a:effectLst/>
                <a:latin typeface="Arial" panose="020B0604020202020204" pitchFamily="34" charset="0"/>
              </a:rPr>
              <a:t> </a:t>
            </a:r>
            <a:endParaRPr kumimoji="0" lang="en-US" alt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00552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2568" b="8056"/>
          <a:stretch/>
        </p:blipFill>
        <p:spPr>
          <a:xfrm>
            <a:off x="0" y="0"/>
            <a:ext cx="12515851" cy="6858000"/>
          </a:xfrm>
        </p:spPr>
      </p:pic>
    </p:spTree>
    <p:extLst>
      <p:ext uri="{BB962C8B-B14F-4D97-AF65-F5344CB8AC3E}">
        <p14:creationId xmlns:p14="http://schemas.microsoft.com/office/powerpoint/2010/main" val="17279350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824" t="20052" r="17896" b="18489"/>
          <a:stretch/>
        </p:blipFill>
        <p:spPr>
          <a:xfrm>
            <a:off x="0" y="0"/>
            <a:ext cx="12363450" cy="6858000"/>
          </a:xfrm>
          <a:prstGeom prst="rect">
            <a:avLst/>
          </a:prstGeom>
        </p:spPr>
      </p:pic>
    </p:spTree>
    <p:extLst>
      <p:ext uri="{BB962C8B-B14F-4D97-AF65-F5344CB8AC3E}">
        <p14:creationId xmlns:p14="http://schemas.microsoft.com/office/powerpoint/2010/main" val="2745285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182" t="19508" r="19508" b="15813"/>
          <a:stretch/>
        </p:blipFill>
        <p:spPr>
          <a:xfrm>
            <a:off x="0" y="0"/>
            <a:ext cx="12192000" cy="6858000"/>
          </a:xfrm>
          <a:prstGeom prst="rect">
            <a:avLst/>
          </a:prstGeom>
        </p:spPr>
      </p:pic>
    </p:spTree>
    <p:extLst>
      <p:ext uri="{BB962C8B-B14F-4D97-AF65-F5344CB8AC3E}">
        <p14:creationId xmlns:p14="http://schemas.microsoft.com/office/powerpoint/2010/main" val="33762744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495300"/>
            <a:ext cx="8915400" cy="6134100"/>
          </a:xfrm>
        </p:spPr>
        <p:txBody>
          <a:bodyPr>
            <a:normAutofit lnSpcReduction="10000"/>
          </a:bodyPr>
          <a:lstStyle/>
          <a:p>
            <a:pPr lvl="0"/>
            <a:r>
              <a:rPr lang="en-US" sz="2400" i="1" dirty="0"/>
              <a:t>Model Evaluation</a:t>
            </a:r>
            <a:endParaRPr lang="en-US" sz="2400" dirty="0"/>
          </a:p>
          <a:p>
            <a:r>
              <a:rPr lang="en-US" sz="2400" dirty="0"/>
              <a:t>There is a way to measure the model performance of a test data based on the mixed number of incorrect and correct predictions, known as the Confusion Matrix. In the confusion matrix, two categories are made for the classification, namely Predicted Class and Actual Class, as shown in Table 6. Conclusively, this confusion matrix is used as the Evaluation Model for our research; in order to get the outcome of performance measures, there are several evaluation measures used like A, P, R, and F, as shown in Table 7. In the “matrix, the TP shows the number of those tweets that </a:t>
            </a:r>
            <a:r>
              <a:rPr lang="en-US" sz="2400" dirty="0" smtClean="0"/>
              <a:t>are assigned </a:t>
            </a:r>
            <a:r>
              <a:rPr lang="en-US" sz="2400" dirty="0"/>
              <a:t>correctly to the belong category while the FN shows the number of not correctly assigned. In addition, the FP shows the number of those tweets that are assigned incorrectly to the given category, and TN shows the number of not correctly” assigned.</a:t>
            </a:r>
          </a:p>
          <a:p>
            <a:endParaRPr lang="en-US" dirty="0"/>
          </a:p>
        </p:txBody>
      </p:sp>
    </p:spTree>
    <p:extLst>
      <p:ext uri="{BB962C8B-B14F-4D97-AF65-F5344CB8AC3E}">
        <p14:creationId xmlns:p14="http://schemas.microsoft.com/office/powerpoint/2010/main" val="42785380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27629" t="64124" r="29850" b="10097"/>
          <a:stretch/>
        </p:blipFill>
        <p:spPr>
          <a:xfrm>
            <a:off x="0" y="-133350"/>
            <a:ext cx="12344399" cy="6991350"/>
          </a:xfrm>
        </p:spPr>
      </p:pic>
    </p:spTree>
    <p:extLst>
      <p:ext uri="{BB962C8B-B14F-4D97-AF65-F5344CB8AC3E}">
        <p14:creationId xmlns:p14="http://schemas.microsoft.com/office/powerpoint/2010/main" val="870592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7855" y="672950"/>
            <a:ext cx="10543309" cy="5962658"/>
          </a:xfrm>
          <a:prstGeom prst="rect">
            <a:avLst/>
          </a:prstGeom>
        </p:spPr>
        <p:txBody>
          <a:bodyPr wrap="square">
            <a:spAutoFit/>
          </a:bodyPr>
          <a:lstStyle/>
          <a:p>
            <a:pPr algn="just">
              <a:lnSpc>
                <a:spcPct val="107000"/>
              </a:lnSpc>
              <a:spcAft>
                <a:spcPts val="800"/>
              </a:spcAft>
            </a:pPr>
            <a:r>
              <a:rPr lang="en-US" b="1" dirty="0">
                <a:latin typeface="Times New Roman" panose="02020603050405020304" pitchFamily="18" charset="0"/>
                <a:ea typeface="Calibri" panose="020F0502020204030204" pitchFamily="34" charset="0"/>
                <a:cs typeface="Arial" panose="020B0604020202020204" pitchFamily="34" charset="0"/>
              </a:rPr>
              <a:t>Outline </a:t>
            </a:r>
            <a:endParaRPr lang="en-US" sz="1200" b="1"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1. Introduction: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Introduces the research on Arabic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detection using Sentiment Analysis (SA) and Machine Learning (ML).</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Highlights the importance of Natural Language Processing (NLP) and Text Classification (TC), specifically Sentiment Analysis, in understanding human language.</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Emphasizes the challenges of applying SA to the Arabic language, including complex morphology and a lack of research in the field.</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2. Literature Review:</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Reviews existing literature on sentiment analysis, text classification, and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detection, focusing on English language studies.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Identifies a research gap in applying SA to the Arabic language.</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Discusses previous approaches, tools, and challenges related to sentiment analysis in Arabic text.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938252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9347" y="78377"/>
            <a:ext cx="6531430" cy="4393510"/>
          </a:xfrm>
          <a:prstGeom prst="rect">
            <a:avLst/>
          </a:prstGeom>
        </p:spPr>
        <p:txBody>
          <a:bodyPr wrap="square">
            <a:spAutoFit/>
          </a:bodyPr>
          <a:lstStyle/>
          <a:p>
            <a:pPr lvl="0">
              <a:buSzPts val="1200"/>
              <a:tabLst>
                <a:tab pos="647065" algn="l"/>
                <a:tab pos="647700" algn="l"/>
              </a:tabLst>
            </a:pPr>
            <a:r>
              <a:rPr lang="en-US" sz="2800" b="1" dirty="0">
                <a:latin typeface="Times New Roman" panose="02020603050405020304" pitchFamily="18" charset="0"/>
                <a:ea typeface="Times New Roman" panose="02020603050405020304" pitchFamily="18" charset="0"/>
              </a:rPr>
              <a:t>R</a:t>
            </a:r>
            <a:r>
              <a:rPr lang="en-US" b="1" dirty="0">
                <a:latin typeface="Times New Roman" panose="02020603050405020304" pitchFamily="18" charset="0"/>
                <a:ea typeface="Times New Roman" panose="02020603050405020304" pitchFamily="18" charset="0"/>
              </a:rPr>
              <a:t>ESULTS</a:t>
            </a:r>
            <a:endParaRPr lang="en-US" sz="2400" dirty="0">
              <a:latin typeface="Times New Roman" panose="02020603050405020304" pitchFamily="18" charset="0"/>
              <a:ea typeface="Times New Roman" panose="02020603050405020304" pitchFamily="18" charset="0"/>
            </a:endParaRPr>
          </a:p>
          <a:p>
            <a:pPr marL="189865" marR="136525" algn="just">
              <a:spcBef>
                <a:spcPts val="305"/>
              </a:spcBef>
              <a:spcAft>
                <a:spcPts val="0"/>
              </a:spcAft>
            </a:pPr>
            <a:r>
              <a:rPr lang="en-US" sz="1600" dirty="0">
                <a:latin typeface="Times New Roman" panose="02020603050405020304" pitchFamily="18" charset="0"/>
                <a:ea typeface="Times New Roman" panose="02020603050405020304" pitchFamily="18" charset="0"/>
              </a:rPr>
              <a:t>As earlier mentioned, the WEKA and Python are used for this experimentation; in the WEKA we used with Light</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Stemming and </a:t>
            </a:r>
            <a:r>
              <a:rPr lang="en-US" sz="1600" dirty="0" err="1">
                <a:latin typeface="Times New Roman" panose="02020603050405020304" pitchFamily="18" charset="0"/>
                <a:ea typeface="Times New Roman" panose="02020603050405020304" pitchFamily="18" charset="0"/>
              </a:rPr>
              <a:t>ArabicStemmerKhoja</a:t>
            </a:r>
            <a:r>
              <a:rPr lang="en-US" sz="1600" dirty="0">
                <a:latin typeface="Times New Roman" panose="02020603050405020304" pitchFamily="18" charset="0"/>
                <a:ea typeface="Times New Roman" panose="02020603050405020304" pitchFamily="18" charset="0"/>
              </a:rPr>
              <a:t>, SVM is used as the classifier in both of them. The encoding of “RunWeka.ini” was</a:t>
            </a:r>
            <a:r>
              <a:rPr lang="en-US" sz="1600" spc="-23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changed from the “Cp1252” to the “UTF-8” in order to make the Arabic characters visible in WEKA Explore. To handle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the large size of data, the heap size is increased in “RunWeka.ini.” First of all, the experiment is performed by using the</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WEKA with Light Stemmer and found there are 1525.63 tweets are correctly classified out of 17748, about 85.49%,</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while the P factor is 0.866, R is 0.859, and the F is 0.862, as shown in Table 8. The Threshold Curve is also generated by</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using the values of P (x-axis) and R (y-axis) factors to visualize the results, shown in figure 3. The time required to build</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this</a:t>
            </a:r>
            <a:r>
              <a:rPr lang="en-US" sz="1600" spc="-10"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classification</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model is</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352.51</a:t>
            </a:r>
            <a:r>
              <a:rPr lang="en-US" sz="1600" spc="5" dirty="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seconds.</a:t>
            </a:r>
          </a:p>
          <a:p>
            <a:pPr marL="48895" marR="0" algn="ctr">
              <a:spcBef>
                <a:spcPts val="610"/>
              </a:spcBef>
              <a:spcAft>
                <a:spcPts val="0"/>
              </a:spcAft>
            </a:pPr>
            <a:r>
              <a:rPr lang="en-US" dirty="0">
                <a:latin typeface="Times New Roman" panose="02020603050405020304" pitchFamily="18" charset="0"/>
                <a:ea typeface="Times New Roman" panose="02020603050405020304" pitchFamily="18" charset="0"/>
              </a:rPr>
              <a:t>TABLE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8</a:t>
            </a:r>
          </a:p>
          <a:p>
            <a:pPr marL="51435" marR="0" algn="ctr">
              <a:spcBef>
                <a:spcPts val="0"/>
              </a:spcBef>
              <a:spcAft>
                <a:spcPts val="0"/>
              </a:spcAft>
            </a:pPr>
            <a:r>
              <a:rPr lang="en-US" dirty="0">
                <a:latin typeface="Times New Roman" panose="02020603050405020304" pitchFamily="18" charset="0"/>
                <a:ea typeface="Times New Roman" panose="02020603050405020304" pitchFamily="18" charset="0"/>
              </a:rPr>
              <a:t>R</a:t>
            </a:r>
            <a:r>
              <a:rPr lang="en-US" sz="1400" dirty="0">
                <a:latin typeface="Times New Roman" panose="02020603050405020304" pitchFamily="18" charset="0"/>
                <a:ea typeface="Times New Roman" panose="02020603050405020304" pitchFamily="18" charset="0"/>
              </a:rPr>
              <a:t>ESULTS</a:t>
            </a:r>
            <a:r>
              <a:rPr lang="en-US" sz="1400" spc="-1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OF</a:t>
            </a:r>
            <a:r>
              <a:rPr lang="en-US" sz="1400"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C</a:t>
            </a:r>
            <a:r>
              <a:rPr lang="en-US" sz="1400" dirty="0">
                <a:latin typeface="Times New Roman" panose="02020603050405020304" pitchFamily="18" charset="0"/>
                <a:ea typeface="Times New Roman" panose="02020603050405020304" pitchFamily="18" charset="0"/>
              </a:rPr>
              <a:t>LASSIFICATION</a:t>
            </a:r>
            <a:r>
              <a:rPr lang="en-US" sz="1400" spc="-15"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BY</a:t>
            </a:r>
            <a:r>
              <a:rPr lang="en-US" sz="1400" spc="-1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USING</a:t>
            </a:r>
            <a:r>
              <a:rPr lang="en-US" sz="1400"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WEKA</a:t>
            </a:r>
            <a:r>
              <a:rPr lang="en-US" spc="-60" dirty="0">
                <a:latin typeface="Times New Roman" panose="02020603050405020304" pitchFamily="18" charset="0"/>
                <a:ea typeface="Times New Roman" panose="02020603050405020304" pitchFamily="18" charset="0"/>
              </a:rPr>
              <a:t> </a:t>
            </a:r>
            <a:r>
              <a:rPr lang="en-US" sz="1400" dirty="0">
                <a:latin typeface="Times New Roman" panose="02020603050405020304" pitchFamily="18" charset="0"/>
                <a:ea typeface="Times New Roman" panose="02020603050405020304" pitchFamily="18" charset="0"/>
              </a:rPr>
              <a:t>WITH</a:t>
            </a:r>
            <a:r>
              <a:rPr lang="en-US" sz="1400"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L</a:t>
            </a:r>
            <a:r>
              <a:rPr lang="en-US" sz="1400" dirty="0">
                <a:latin typeface="Times New Roman" panose="02020603050405020304" pitchFamily="18" charset="0"/>
                <a:ea typeface="Times New Roman" panose="02020603050405020304" pitchFamily="18" charset="0"/>
              </a:rPr>
              <a:t>IGHT</a:t>
            </a:r>
            <a:r>
              <a:rPr lang="en-US" sz="1400" spc="5" dirty="0">
                <a:latin typeface="Times New Roman" panose="02020603050405020304" pitchFamily="18" charset="0"/>
                <a:ea typeface="Times New Roman" panose="02020603050405020304" pitchFamily="18" charset="0"/>
              </a:rPr>
              <a:t> </a:t>
            </a:r>
            <a:r>
              <a:rPr lang="en-US" dirty="0" smtClean="0">
                <a:latin typeface="Times New Roman" panose="02020603050405020304" pitchFamily="18" charset="0"/>
                <a:ea typeface="Times New Roman" panose="02020603050405020304" pitchFamily="18" charset="0"/>
              </a:rPr>
              <a:t>S</a:t>
            </a:r>
            <a:r>
              <a:rPr lang="en-US" sz="1400" dirty="0" smtClean="0">
                <a:latin typeface="Times New Roman" panose="02020603050405020304" pitchFamily="18" charset="0"/>
                <a:ea typeface="Times New Roman" panose="02020603050405020304" pitchFamily="18" charset="0"/>
              </a:rPr>
              <a:t>TEMMER</a:t>
            </a:r>
            <a:endParaRPr lang="en-US" sz="2400" dirty="0">
              <a:latin typeface="Times New Roman" panose="02020603050405020304" pitchFamily="18" charset="0"/>
              <a:ea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220873613"/>
              </p:ext>
            </p:extLst>
          </p:nvPr>
        </p:nvGraphicFramePr>
        <p:xfrm>
          <a:off x="1451078" y="4471887"/>
          <a:ext cx="4592998" cy="1460810"/>
        </p:xfrm>
        <a:graphic>
          <a:graphicData uri="http://schemas.openxmlformats.org/drawingml/2006/table">
            <a:tbl>
              <a:tblPr firstRow="1" firstCol="1" lastRow="1" lastCol="1" bandRow="1" bandCol="1">
                <a:tableStyleId>{5C22544A-7EE6-4342-B048-85BDC9FD1C3A}</a:tableStyleId>
              </a:tblPr>
              <a:tblGrid>
                <a:gridCol w="1348148">
                  <a:extLst>
                    <a:ext uri="{9D8B030D-6E8A-4147-A177-3AD203B41FA5}">
                      <a16:colId xmlns:a16="http://schemas.microsoft.com/office/drawing/2014/main" val="2278217994"/>
                    </a:ext>
                  </a:extLst>
                </a:gridCol>
                <a:gridCol w="1218911">
                  <a:extLst>
                    <a:ext uri="{9D8B030D-6E8A-4147-A177-3AD203B41FA5}">
                      <a16:colId xmlns:a16="http://schemas.microsoft.com/office/drawing/2014/main" val="2212094083"/>
                    </a:ext>
                  </a:extLst>
                </a:gridCol>
                <a:gridCol w="674073">
                  <a:extLst>
                    <a:ext uri="{9D8B030D-6E8A-4147-A177-3AD203B41FA5}">
                      <a16:colId xmlns:a16="http://schemas.microsoft.com/office/drawing/2014/main" val="2155497782"/>
                    </a:ext>
                  </a:extLst>
                </a:gridCol>
                <a:gridCol w="675933">
                  <a:extLst>
                    <a:ext uri="{9D8B030D-6E8A-4147-A177-3AD203B41FA5}">
                      <a16:colId xmlns:a16="http://schemas.microsoft.com/office/drawing/2014/main" val="2101936165"/>
                    </a:ext>
                  </a:extLst>
                </a:gridCol>
                <a:gridCol w="675933">
                  <a:extLst>
                    <a:ext uri="{9D8B030D-6E8A-4147-A177-3AD203B41FA5}">
                      <a16:colId xmlns:a16="http://schemas.microsoft.com/office/drawing/2014/main" val="3356881337"/>
                    </a:ext>
                  </a:extLst>
                </a:gridCol>
              </a:tblGrid>
              <a:tr h="681711">
                <a:tc>
                  <a:txBody>
                    <a:bodyPr/>
                    <a:lstStyle/>
                    <a:p>
                      <a:pPr marL="130810" marR="126365" algn="ctr">
                        <a:lnSpc>
                          <a:spcPts val="1035"/>
                        </a:lnSpc>
                        <a:spcBef>
                          <a:spcPts val="0"/>
                        </a:spcBef>
                        <a:spcAft>
                          <a:spcPts val="0"/>
                        </a:spcAft>
                      </a:pPr>
                      <a:endParaRPr lang="en-US" sz="1400" dirty="0" smtClean="0">
                        <a:solidFill>
                          <a:srgbClr val="FF0000"/>
                        </a:solidFill>
                        <a:effectLst/>
                      </a:endParaRPr>
                    </a:p>
                    <a:p>
                      <a:pPr marL="130810" marR="126365" algn="ctr">
                        <a:lnSpc>
                          <a:spcPts val="1035"/>
                        </a:lnSpc>
                        <a:spcBef>
                          <a:spcPts val="0"/>
                        </a:spcBef>
                        <a:spcAft>
                          <a:spcPts val="0"/>
                        </a:spcAft>
                      </a:pPr>
                      <a:r>
                        <a:rPr lang="en-US" sz="1400" dirty="0" smtClean="0">
                          <a:solidFill>
                            <a:srgbClr val="FF0000"/>
                          </a:solidFill>
                          <a:effectLst/>
                        </a:rPr>
                        <a:t>Total</a:t>
                      </a:r>
                      <a:r>
                        <a:rPr lang="en-US" sz="1400" spc="-5" dirty="0" smtClean="0">
                          <a:solidFill>
                            <a:srgbClr val="FF0000"/>
                          </a:solidFill>
                          <a:effectLst/>
                        </a:rPr>
                        <a:t> </a:t>
                      </a:r>
                    </a:p>
                    <a:p>
                      <a:pPr marL="130810" marR="126365" algn="ctr">
                        <a:lnSpc>
                          <a:spcPts val="1035"/>
                        </a:lnSpc>
                        <a:spcBef>
                          <a:spcPts val="0"/>
                        </a:spcBef>
                        <a:spcAft>
                          <a:spcPts val="0"/>
                        </a:spcAft>
                      </a:pPr>
                      <a:endParaRPr lang="en-US" sz="1400" spc="-5" dirty="0" smtClean="0">
                        <a:solidFill>
                          <a:srgbClr val="FF0000"/>
                        </a:solidFill>
                        <a:effectLst/>
                      </a:endParaRPr>
                    </a:p>
                    <a:p>
                      <a:pPr marL="130810" marR="126365" algn="ctr">
                        <a:lnSpc>
                          <a:spcPts val="1035"/>
                        </a:lnSpc>
                        <a:spcBef>
                          <a:spcPts val="0"/>
                        </a:spcBef>
                        <a:spcAft>
                          <a:spcPts val="0"/>
                        </a:spcAft>
                      </a:pPr>
                      <a:r>
                        <a:rPr lang="en-US" sz="1400" dirty="0" smtClean="0">
                          <a:solidFill>
                            <a:srgbClr val="FF0000"/>
                          </a:solidFill>
                          <a:effectLst/>
                        </a:rPr>
                        <a:t>Tweets</a:t>
                      </a:r>
                      <a:endParaRPr lang="en-US" sz="2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tc>
                  <a:txBody>
                    <a:bodyPr/>
                    <a:lstStyle/>
                    <a:p>
                      <a:pPr marL="1905" marR="0" algn="ctr">
                        <a:lnSpc>
                          <a:spcPts val="1035"/>
                        </a:lnSpc>
                        <a:spcBef>
                          <a:spcPts val="0"/>
                        </a:spcBef>
                        <a:spcAft>
                          <a:spcPts val="0"/>
                        </a:spcAft>
                      </a:pPr>
                      <a:endParaRPr lang="en-US" sz="1400" dirty="0" smtClean="0">
                        <a:solidFill>
                          <a:srgbClr val="FF0000"/>
                        </a:solidFill>
                        <a:effectLst/>
                      </a:endParaRPr>
                    </a:p>
                    <a:p>
                      <a:pPr marL="1905" marR="0" algn="ctr">
                        <a:lnSpc>
                          <a:spcPts val="1035"/>
                        </a:lnSpc>
                        <a:spcBef>
                          <a:spcPts val="0"/>
                        </a:spcBef>
                        <a:spcAft>
                          <a:spcPts val="0"/>
                        </a:spcAft>
                      </a:pPr>
                      <a:endParaRPr lang="en-US" sz="1400" dirty="0" smtClean="0">
                        <a:solidFill>
                          <a:srgbClr val="FF0000"/>
                        </a:solidFill>
                        <a:effectLst/>
                      </a:endParaRPr>
                    </a:p>
                    <a:p>
                      <a:pPr marL="1905" marR="0" algn="ctr">
                        <a:lnSpc>
                          <a:spcPts val="1035"/>
                        </a:lnSpc>
                        <a:spcBef>
                          <a:spcPts val="0"/>
                        </a:spcBef>
                        <a:spcAft>
                          <a:spcPts val="0"/>
                        </a:spcAft>
                      </a:pPr>
                      <a:r>
                        <a:rPr lang="en-US" sz="1400" dirty="0" smtClean="0">
                          <a:solidFill>
                            <a:srgbClr val="FF0000"/>
                          </a:solidFill>
                          <a:effectLst/>
                        </a:rPr>
                        <a:t>A</a:t>
                      </a:r>
                      <a:endParaRPr lang="en-US" sz="2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tc>
                  <a:txBody>
                    <a:bodyPr/>
                    <a:lstStyle/>
                    <a:p>
                      <a:pPr marL="3810" marR="0" algn="ctr">
                        <a:lnSpc>
                          <a:spcPts val="1035"/>
                        </a:lnSpc>
                        <a:spcBef>
                          <a:spcPts val="0"/>
                        </a:spcBef>
                        <a:spcAft>
                          <a:spcPts val="0"/>
                        </a:spcAft>
                      </a:pPr>
                      <a:endParaRPr lang="en-US" sz="1400" dirty="0" smtClean="0">
                        <a:solidFill>
                          <a:srgbClr val="FF0000"/>
                        </a:solidFill>
                        <a:effectLst/>
                      </a:endParaRPr>
                    </a:p>
                    <a:p>
                      <a:pPr marL="3810" marR="0" algn="ctr">
                        <a:lnSpc>
                          <a:spcPts val="1035"/>
                        </a:lnSpc>
                        <a:spcBef>
                          <a:spcPts val="0"/>
                        </a:spcBef>
                        <a:spcAft>
                          <a:spcPts val="0"/>
                        </a:spcAft>
                      </a:pPr>
                      <a:endParaRPr lang="en-US" sz="1400" dirty="0" smtClean="0">
                        <a:solidFill>
                          <a:srgbClr val="FF0000"/>
                        </a:solidFill>
                        <a:effectLst/>
                      </a:endParaRPr>
                    </a:p>
                    <a:p>
                      <a:pPr marL="3810" marR="0" algn="ctr">
                        <a:lnSpc>
                          <a:spcPts val="1035"/>
                        </a:lnSpc>
                        <a:spcBef>
                          <a:spcPts val="0"/>
                        </a:spcBef>
                        <a:spcAft>
                          <a:spcPts val="0"/>
                        </a:spcAft>
                      </a:pPr>
                      <a:r>
                        <a:rPr lang="en-US" sz="1400" dirty="0" smtClean="0">
                          <a:solidFill>
                            <a:srgbClr val="FF0000"/>
                          </a:solidFill>
                          <a:effectLst/>
                        </a:rPr>
                        <a:t>P</a:t>
                      </a:r>
                      <a:endParaRPr lang="en-US" sz="2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tc>
                  <a:txBody>
                    <a:bodyPr/>
                    <a:lstStyle/>
                    <a:p>
                      <a:pPr marL="3175" marR="0" algn="ctr">
                        <a:lnSpc>
                          <a:spcPts val="1035"/>
                        </a:lnSpc>
                        <a:spcBef>
                          <a:spcPts val="0"/>
                        </a:spcBef>
                        <a:spcAft>
                          <a:spcPts val="0"/>
                        </a:spcAft>
                      </a:pPr>
                      <a:endParaRPr lang="en-US" sz="1400" dirty="0" smtClean="0">
                        <a:solidFill>
                          <a:srgbClr val="FF0000"/>
                        </a:solidFill>
                        <a:effectLst/>
                      </a:endParaRPr>
                    </a:p>
                    <a:p>
                      <a:pPr marL="3175" marR="0" algn="ctr">
                        <a:lnSpc>
                          <a:spcPts val="1035"/>
                        </a:lnSpc>
                        <a:spcBef>
                          <a:spcPts val="0"/>
                        </a:spcBef>
                        <a:spcAft>
                          <a:spcPts val="0"/>
                        </a:spcAft>
                      </a:pPr>
                      <a:endParaRPr lang="en-US" sz="1400" dirty="0" smtClean="0">
                        <a:solidFill>
                          <a:srgbClr val="FF0000"/>
                        </a:solidFill>
                        <a:effectLst/>
                      </a:endParaRPr>
                    </a:p>
                    <a:p>
                      <a:pPr marL="3175" marR="0" algn="ctr">
                        <a:lnSpc>
                          <a:spcPts val="1035"/>
                        </a:lnSpc>
                        <a:spcBef>
                          <a:spcPts val="0"/>
                        </a:spcBef>
                        <a:spcAft>
                          <a:spcPts val="0"/>
                        </a:spcAft>
                      </a:pPr>
                      <a:r>
                        <a:rPr lang="en-US" sz="1400" dirty="0" smtClean="0">
                          <a:solidFill>
                            <a:srgbClr val="FF0000"/>
                          </a:solidFill>
                          <a:effectLst/>
                        </a:rPr>
                        <a:t>R</a:t>
                      </a:r>
                      <a:endParaRPr lang="en-US" sz="2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tc>
                  <a:txBody>
                    <a:bodyPr/>
                    <a:lstStyle/>
                    <a:p>
                      <a:pPr marL="2540" marR="0" algn="ctr">
                        <a:lnSpc>
                          <a:spcPts val="1035"/>
                        </a:lnSpc>
                        <a:spcBef>
                          <a:spcPts val="0"/>
                        </a:spcBef>
                        <a:spcAft>
                          <a:spcPts val="0"/>
                        </a:spcAft>
                      </a:pPr>
                      <a:endParaRPr lang="en-US" sz="1400" dirty="0" smtClean="0">
                        <a:solidFill>
                          <a:srgbClr val="FF0000"/>
                        </a:solidFill>
                        <a:effectLst/>
                      </a:endParaRPr>
                    </a:p>
                    <a:p>
                      <a:pPr marL="2540" marR="0" algn="ctr">
                        <a:lnSpc>
                          <a:spcPts val="1035"/>
                        </a:lnSpc>
                        <a:spcBef>
                          <a:spcPts val="0"/>
                        </a:spcBef>
                        <a:spcAft>
                          <a:spcPts val="0"/>
                        </a:spcAft>
                      </a:pPr>
                      <a:endParaRPr lang="en-US" sz="1400" dirty="0" smtClean="0">
                        <a:solidFill>
                          <a:srgbClr val="FF0000"/>
                        </a:solidFill>
                        <a:effectLst/>
                      </a:endParaRPr>
                    </a:p>
                    <a:p>
                      <a:pPr marL="2540" marR="0" algn="ctr">
                        <a:lnSpc>
                          <a:spcPts val="1035"/>
                        </a:lnSpc>
                        <a:spcBef>
                          <a:spcPts val="0"/>
                        </a:spcBef>
                        <a:spcAft>
                          <a:spcPts val="0"/>
                        </a:spcAft>
                      </a:pPr>
                      <a:r>
                        <a:rPr lang="en-US" sz="1400" dirty="0" smtClean="0">
                          <a:solidFill>
                            <a:srgbClr val="FF0000"/>
                          </a:solidFill>
                          <a:effectLst/>
                        </a:rPr>
                        <a:t>F</a:t>
                      </a:r>
                      <a:endParaRPr lang="en-US" sz="2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634643569"/>
                  </a:ext>
                </a:extLst>
              </a:tr>
              <a:tr h="779099">
                <a:tc>
                  <a:txBody>
                    <a:bodyPr/>
                    <a:lstStyle/>
                    <a:p>
                      <a:pPr marL="130810" marR="123825" algn="ctr">
                        <a:lnSpc>
                          <a:spcPts val="1035"/>
                        </a:lnSpc>
                        <a:spcBef>
                          <a:spcPts val="0"/>
                        </a:spcBef>
                        <a:spcAft>
                          <a:spcPts val="0"/>
                        </a:spcAft>
                      </a:pPr>
                      <a:endParaRPr lang="en-US" sz="1400" dirty="0" smtClean="0">
                        <a:solidFill>
                          <a:srgbClr val="FF0000"/>
                        </a:solidFill>
                        <a:effectLst/>
                      </a:endParaRPr>
                    </a:p>
                    <a:p>
                      <a:pPr marL="130810" marR="123825" algn="ctr">
                        <a:lnSpc>
                          <a:spcPts val="1035"/>
                        </a:lnSpc>
                        <a:spcBef>
                          <a:spcPts val="0"/>
                        </a:spcBef>
                        <a:spcAft>
                          <a:spcPts val="0"/>
                        </a:spcAft>
                      </a:pPr>
                      <a:endParaRPr lang="en-US" sz="1400" dirty="0" smtClean="0">
                        <a:solidFill>
                          <a:srgbClr val="FF0000"/>
                        </a:solidFill>
                        <a:effectLst/>
                      </a:endParaRPr>
                    </a:p>
                    <a:p>
                      <a:pPr marL="130810" marR="123825" algn="ctr">
                        <a:lnSpc>
                          <a:spcPts val="1035"/>
                        </a:lnSpc>
                        <a:spcBef>
                          <a:spcPts val="0"/>
                        </a:spcBef>
                        <a:spcAft>
                          <a:spcPts val="0"/>
                        </a:spcAft>
                      </a:pPr>
                      <a:r>
                        <a:rPr lang="en-US" sz="1400" dirty="0" smtClean="0">
                          <a:solidFill>
                            <a:srgbClr val="FF0000"/>
                          </a:solidFill>
                          <a:effectLst/>
                        </a:rPr>
                        <a:t>7748</a:t>
                      </a:r>
                      <a:endParaRPr lang="en-US" sz="2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tc>
                  <a:txBody>
                    <a:bodyPr/>
                    <a:lstStyle/>
                    <a:p>
                      <a:pPr marL="129540" marR="127635" algn="ctr">
                        <a:lnSpc>
                          <a:spcPts val="1035"/>
                        </a:lnSpc>
                        <a:spcBef>
                          <a:spcPts val="0"/>
                        </a:spcBef>
                        <a:spcAft>
                          <a:spcPts val="0"/>
                        </a:spcAft>
                      </a:pPr>
                      <a:endParaRPr lang="en-US" sz="1400" dirty="0" smtClean="0">
                        <a:solidFill>
                          <a:srgbClr val="FF0000"/>
                        </a:solidFill>
                        <a:effectLst/>
                      </a:endParaRPr>
                    </a:p>
                    <a:p>
                      <a:pPr marL="129540" marR="127635" algn="ctr">
                        <a:lnSpc>
                          <a:spcPts val="1035"/>
                        </a:lnSpc>
                        <a:spcBef>
                          <a:spcPts val="0"/>
                        </a:spcBef>
                        <a:spcAft>
                          <a:spcPts val="0"/>
                        </a:spcAft>
                      </a:pPr>
                      <a:endParaRPr lang="en-US" sz="1400" dirty="0" smtClean="0">
                        <a:solidFill>
                          <a:srgbClr val="FF0000"/>
                        </a:solidFill>
                        <a:effectLst/>
                      </a:endParaRPr>
                    </a:p>
                    <a:p>
                      <a:pPr marL="129540" marR="127635" algn="ctr">
                        <a:lnSpc>
                          <a:spcPts val="1035"/>
                        </a:lnSpc>
                        <a:spcBef>
                          <a:spcPts val="0"/>
                        </a:spcBef>
                        <a:spcAft>
                          <a:spcPts val="0"/>
                        </a:spcAft>
                      </a:pPr>
                      <a:r>
                        <a:rPr lang="en-US" sz="1400" dirty="0" smtClean="0">
                          <a:solidFill>
                            <a:srgbClr val="FF0000"/>
                          </a:solidFill>
                          <a:effectLst/>
                        </a:rPr>
                        <a:t>15252.6312</a:t>
                      </a:r>
                      <a:endParaRPr lang="en-US" sz="2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tc>
                  <a:txBody>
                    <a:bodyPr/>
                    <a:lstStyle/>
                    <a:p>
                      <a:pPr marL="89535" marR="81915" algn="ctr">
                        <a:lnSpc>
                          <a:spcPts val="1035"/>
                        </a:lnSpc>
                        <a:spcBef>
                          <a:spcPts val="0"/>
                        </a:spcBef>
                        <a:spcAft>
                          <a:spcPts val="0"/>
                        </a:spcAft>
                      </a:pPr>
                      <a:endParaRPr lang="en-US" sz="1400" dirty="0" smtClean="0">
                        <a:solidFill>
                          <a:srgbClr val="FF0000"/>
                        </a:solidFill>
                        <a:effectLst/>
                      </a:endParaRPr>
                    </a:p>
                    <a:p>
                      <a:pPr marL="89535" marR="81915" algn="ctr">
                        <a:lnSpc>
                          <a:spcPts val="1035"/>
                        </a:lnSpc>
                        <a:spcBef>
                          <a:spcPts val="0"/>
                        </a:spcBef>
                        <a:spcAft>
                          <a:spcPts val="0"/>
                        </a:spcAft>
                      </a:pPr>
                      <a:endParaRPr lang="en-US" sz="1400" dirty="0" smtClean="0">
                        <a:solidFill>
                          <a:srgbClr val="FF0000"/>
                        </a:solidFill>
                        <a:effectLst/>
                      </a:endParaRPr>
                    </a:p>
                    <a:p>
                      <a:pPr marL="89535" marR="81915" algn="ctr">
                        <a:lnSpc>
                          <a:spcPts val="1035"/>
                        </a:lnSpc>
                        <a:spcBef>
                          <a:spcPts val="0"/>
                        </a:spcBef>
                        <a:spcAft>
                          <a:spcPts val="0"/>
                        </a:spcAft>
                      </a:pPr>
                      <a:r>
                        <a:rPr lang="en-US" sz="1400" dirty="0" smtClean="0">
                          <a:solidFill>
                            <a:srgbClr val="FF0000"/>
                          </a:solidFill>
                          <a:effectLst/>
                        </a:rPr>
                        <a:t>0.866</a:t>
                      </a:r>
                      <a:endParaRPr lang="en-US" sz="2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tc>
                  <a:txBody>
                    <a:bodyPr/>
                    <a:lstStyle/>
                    <a:p>
                      <a:pPr marL="88900" marR="83185" algn="ctr">
                        <a:lnSpc>
                          <a:spcPts val="1035"/>
                        </a:lnSpc>
                        <a:spcBef>
                          <a:spcPts val="0"/>
                        </a:spcBef>
                        <a:spcAft>
                          <a:spcPts val="0"/>
                        </a:spcAft>
                      </a:pPr>
                      <a:endParaRPr lang="en-US" sz="1400" dirty="0" smtClean="0">
                        <a:solidFill>
                          <a:srgbClr val="FF0000"/>
                        </a:solidFill>
                        <a:effectLst/>
                      </a:endParaRPr>
                    </a:p>
                    <a:p>
                      <a:pPr marL="88900" marR="83185" algn="ctr">
                        <a:lnSpc>
                          <a:spcPts val="1035"/>
                        </a:lnSpc>
                        <a:spcBef>
                          <a:spcPts val="0"/>
                        </a:spcBef>
                        <a:spcAft>
                          <a:spcPts val="0"/>
                        </a:spcAft>
                      </a:pPr>
                      <a:endParaRPr lang="en-US" sz="1400" dirty="0" smtClean="0">
                        <a:solidFill>
                          <a:srgbClr val="FF0000"/>
                        </a:solidFill>
                        <a:effectLst/>
                      </a:endParaRPr>
                    </a:p>
                    <a:p>
                      <a:pPr marL="88900" marR="83185" algn="ctr">
                        <a:lnSpc>
                          <a:spcPts val="1035"/>
                        </a:lnSpc>
                        <a:spcBef>
                          <a:spcPts val="0"/>
                        </a:spcBef>
                        <a:spcAft>
                          <a:spcPts val="0"/>
                        </a:spcAft>
                      </a:pPr>
                      <a:r>
                        <a:rPr lang="en-US" sz="1400" dirty="0" smtClean="0">
                          <a:solidFill>
                            <a:srgbClr val="FF0000"/>
                          </a:solidFill>
                          <a:effectLst/>
                        </a:rPr>
                        <a:t>0.859</a:t>
                      </a:r>
                      <a:endParaRPr lang="en-US" sz="2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tc>
                  <a:txBody>
                    <a:bodyPr/>
                    <a:lstStyle/>
                    <a:p>
                      <a:pPr marL="88900" marR="82550" algn="ctr">
                        <a:lnSpc>
                          <a:spcPts val="1035"/>
                        </a:lnSpc>
                        <a:spcBef>
                          <a:spcPts val="0"/>
                        </a:spcBef>
                        <a:spcAft>
                          <a:spcPts val="0"/>
                        </a:spcAft>
                      </a:pPr>
                      <a:endParaRPr lang="en-US" sz="1400" dirty="0" smtClean="0">
                        <a:solidFill>
                          <a:srgbClr val="FF0000"/>
                        </a:solidFill>
                        <a:effectLst/>
                      </a:endParaRPr>
                    </a:p>
                    <a:p>
                      <a:pPr marL="88900" marR="82550" algn="ctr">
                        <a:lnSpc>
                          <a:spcPts val="1035"/>
                        </a:lnSpc>
                        <a:spcBef>
                          <a:spcPts val="0"/>
                        </a:spcBef>
                        <a:spcAft>
                          <a:spcPts val="0"/>
                        </a:spcAft>
                      </a:pPr>
                      <a:endParaRPr lang="en-US" sz="1400" dirty="0" smtClean="0">
                        <a:solidFill>
                          <a:srgbClr val="FF0000"/>
                        </a:solidFill>
                        <a:effectLst/>
                      </a:endParaRPr>
                    </a:p>
                    <a:p>
                      <a:pPr marL="88900" marR="82550" algn="ctr">
                        <a:lnSpc>
                          <a:spcPts val="1035"/>
                        </a:lnSpc>
                        <a:spcBef>
                          <a:spcPts val="0"/>
                        </a:spcBef>
                        <a:spcAft>
                          <a:spcPts val="0"/>
                        </a:spcAft>
                      </a:pPr>
                      <a:r>
                        <a:rPr lang="en-US" sz="1400" dirty="0" smtClean="0">
                          <a:solidFill>
                            <a:srgbClr val="FF0000"/>
                          </a:solidFill>
                          <a:effectLst/>
                        </a:rPr>
                        <a:t>0.862</a:t>
                      </a:r>
                      <a:endParaRPr lang="en-US" sz="20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547601505"/>
                  </a:ext>
                </a:extLst>
              </a:tr>
            </a:tbl>
          </a:graphicData>
        </a:graphic>
      </p:graphicFrame>
      <p:grpSp>
        <p:nvGrpSpPr>
          <p:cNvPr id="7" name="Group 1"/>
          <p:cNvGrpSpPr>
            <a:grpSpLocks/>
          </p:cNvGrpSpPr>
          <p:nvPr/>
        </p:nvGrpSpPr>
        <p:grpSpPr bwMode="auto">
          <a:xfrm>
            <a:off x="8339231" y="3086943"/>
            <a:ext cx="3618412" cy="2584450"/>
            <a:chOff x="2583" y="250"/>
            <a:chExt cx="6731" cy="407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 y="259"/>
              <a:ext cx="6711" cy="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2588" y="254"/>
              <a:ext cx="6721" cy="406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7128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3377" t="25545" r="25786" b="6555"/>
          <a:stretch/>
        </p:blipFill>
        <p:spPr>
          <a:xfrm>
            <a:off x="0" y="406400"/>
            <a:ext cx="11823700" cy="6451600"/>
          </a:xfrm>
        </p:spPr>
      </p:pic>
    </p:spTree>
    <p:extLst>
      <p:ext uri="{BB962C8B-B14F-4D97-AF65-F5344CB8AC3E}">
        <p14:creationId xmlns:p14="http://schemas.microsoft.com/office/powerpoint/2010/main" val="12567141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2100" y="561436"/>
            <a:ext cx="10060940" cy="4572021"/>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Discussion: Detecting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in Arabic Tweets Using Sentiment Analysis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A. Challenges and Language Complexity:</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1. Morphological Challenges: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Arabic's complex morphology, including affixes and </a:t>
            </a:r>
            <a:r>
              <a:rPr lang="en-US" dirty="0" err="1">
                <a:latin typeface="Times New Roman" panose="02020603050405020304" pitchFamily="18" charset="0"/>
                <a:ea typeface="Calibri" panose="020F0502020204030204" pitchFamily="34" charset="0"/>
                <a:cs typeface="Arial" panose="020B0604020202020204" pitchFamily="34" charset="0"/>
              </a:rPr>
              <a:t>clitics</a:t>
            </a:r>
            <a:r>
              <a:rPr lang="en-US" dirty="0">
                <a:latin typeface="Times New Roman" panose="02020603050405020304" pitchFamily="18" charset="0"/>
                <a:ea typeface="Calibri" panose="020F0502020204030204" pitchFamily="34" charset="0"/>
                <a:cs typeface="Arial" panose="020B0604020202020204" pitchFamily="34" charset="0"/>
              </a:rPr>
              <a:t>, posed challenges in stemming and root word extraction.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Diacritics and synonyms in Arabic words added intricacy to sentiment analysis.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2. Research Gap:</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Limited research on sentiment analysis, particularly for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detection, in the Arabic language.</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Overcoming challenges in a less-explored linguistic context required innovative approaches.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314906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27300" y="901104"/>
            <a:ext cx="7645400" cy="5563703"/>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B. Model Evaluation and Comparison: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1. Annotation Method:</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Hybrid annotation involving both automatic tools and native Arabic human checks demonstrated effective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detection.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2. WEKA Experiments: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WEKA experiments with Light Stemmer and </a:t>
            </a:r>
            <a:r>
              <a:rPr lang="en-US" dirty="0" err="1">
                <a:latin typeface="Times New Roman" panose="02020603050405020304" pitchFamily="18" charset="0"/>
                <a:ea typeface="Calibri" panose="020F0502020204030204" pitchFamily="34" charset="0"/>
                <a:cs typeface="Arial" panose="020B0604020202020204" pitchFamily="34" charset="0"/>
              </a:rPr>
              <a:t>ArabicStemmerKhoja</a:t>
            </a:r>
            <a:r>
              <a:rPr lang="en-US" dirty="0">
                <a:latin typeface="Times New Roman" panose="02020603050405020304" pitchFamily="18" charset="0"/>
                <a:ea typeface="Calibri" panose="020F0502020204030204" pitchFamily="34" charset="0"/>
                <a:cs typeface="Arial" panose="020B0604020202020204" pitchFamily="34" charset="0"/>
              </a:rPr>
              <a:t> showcased comparable accuracy (85.49% and 85.38%, respectively).</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Precision, recall, and F1 score indicated well-balanced model performance in both experiments.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3. Python Experiment: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Python implementation showed slightly lower accuracy (84.03%) but offered competitive results with faster model building time (142.68 seconds).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43851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6400" y="779900"/>
            <a:ext cx="6096000" cy="4663200"/>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C. Comparative Analysis: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1. Performance Metrics: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WEKA demonstrated higher accuracy in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detection compared to Python.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Precision, recall, and F1 score provided a comprehensive understanding of model effectiveness.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2. Time Efficiency:</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Python exhibited faster model building time (142.68 seconds) compared to both WEKA experiments.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Trade-off between accuracy and efficiency observed, highlighting the importance of considering computational resources.</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709053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897923"/>
            <a:ext cx="6096000" cy="5062155"/>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D. Implications and Insights: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1. Language-Specific Approaches: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Addressing language-specific challenges in Arabic requires tailored approaches in preprocessing and feature extraction.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2. Research Contribution: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Bridging the research gap in Arabic sentiment analysis, particularly in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detection, contributes to understanding and addressing online threats.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3. Tool Suitability:</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While WEKA demonstrated superior accuracy, Python's faster processing time may be advantageous in resource-constrained environments.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38293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55900" y="682023"/>
            <a:ext cx="6921500" cy="4469429"/>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E. Future Directions: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1. Deep Learning Approaches: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Exploring deep learning models may offer enhanced performance in handling the complexity of Arabic language structures.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2. Dataset Expansion: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Expanding the dataset with diverse Arabic dialects and more </a:t>
            </a:r>
            <a:r>
              <a:rPr lang="en-US" dirty="0" smtClean="0">
                <a:latin typeface="Times New Roman" panose="02020603050405020304" pitchFamily="18" charset="0"/>
                <a:ea typeface="Calibri" panose="020F0502020204030204" pitchFamily="34" charset="0"/>
                <a:cs typeface="Arial" panose="020B0604020202020204" pitchFamily="34" charset="0"/>
              </a:rPr>
              <a:t>Cyber Bullying </a:t>
            </a:r>
            <a:r>
              <a:rPr lang="en-US" dirty="0">
                <a:latin typeface="Times New Roman" panose="02020603050405020304" pitchFamily="18" charset="0"/>
                <a:ea typeface="Calibri" panose="020F0502020204030204" pitchFamily="34" charset="0"/>
                <a:cs typeface="Arial" panose="020B0604020202020204" pitchFamily="34" charset="0"/>
              </a:rPr>
              <a:t>instances can improve model robustness.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3. Cross-Linguistic Analysis: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Comparative analysis with other languages can provide insights into language-specific challenges and model generalizability.</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48560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1553359"/>
            <a:ext cx="6096000" cy="3751283"/>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F. Final Reflection: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In this research, a comprehensive approach to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detection in Arabic tweets was undertaken. The study not only addressed language-specific challenges but also contributed to the limited body of research in Arabic sentiment analysis. The findings underscore the importance of considering both accuracy and efficiency in selecting tools for sentiment analysis, with implications for real-world applications and future research endeavors. The integration of advanced techniques, coupled with expanded datasets, promises further advancements in understanding and combating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in the Arabic online sphere.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300436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9025" y="0"/>
            <a:ext cx="8911687" cy="1953990"/>
          </a:xfrm>
        </p:spPr>
        <p:txBody>
          <a:bodyPr>
            <a:normAutofit fontScale="90000"/>
          </a:bodyPr>
          <a:lstStyle/>
          <a:p>
            <a:r>
              <a:rPr lang="en-US" dirty="0"/>
              <a:t>There are various models and algorithms that can be used for sentiment analysis and text classification, including </a:t>
            </a:r>
            <a:r>
              <a:rPr lang="en-US" dirty="0" smtClean="0"/>
              <a:t>Cyberbullying </a:t>
            </a:r>
            <a:r>
              <a:rPr lang="en-US" dirty="0"/>
              <a:t>detection. Here are some popular ones:</a:t>
            </a:r>
            <a:br>
              <a:rPr lang="en-US" dirty="0"/>
            </a:br>
            <a:endParaRPr lang="en-US" dirty="0"/>
          </a:p>
        </p:txBody>
      </p:sp>
      <p:sp>
        <p:nvSpPr>
          <p:cNvPr id="3" name="Content Placeholder 2"/>
          <p:cNvSpPr>
            <a:spLocks noGrp="1"/>
          </p:cNvSpPr>
          <p:nvPr>
            <p:ph idx="1"/>
          </p:nvPr>
        </p:nvSpPr>
        <p:spPr>
          <a:xfrm>
            <a:off x="1869025" y="2235200"/>
            <a:ext cx="8915400" cy="3777622"/>
          </a:xfrm>
        </p:spPr>
        <p:txBody>
          <a:bodyPr/>
          <a:lstStyle/>
          <a:p>
            <a:r>
              <a:rPr lang="en-US" dirty="0"/>
              <a:t>1. Naive Bayes:</a:t>
            </a:r>
          </a:p>
          <a:p>
            <a:r>
              <a:rPr lang="en-US" dirty="0"/>
              <a:t>   - Simple and efficient probabilistic model based on Bayes' theorem.</a:t>
            </a:r>
          </a:p>
          <a:p>
            <a:r>
              <a:rPr lang="en-US" dirty="0"/>
              <a:t>   - Particularly useful for text classification tasks.</a:t>
            </a:r>
          </a:p>
          <a:p>
            <a:endParaRPr lang="en-US" dirty="0"/>
          </a:p>
          <a:p>
            <a:r>
              <a:rPr lang="en-US" dirty="0"/>
              <a:t>2. Decision Trees:</a:t>
            </a:r>
          </a:p>
          <a:p>
            <a:r>
              <a:rPr lang="en-US" dirty="0"/>
              <a:t>   - Tree-like model that makes decisions based on the features of the data.</a:t>
            </a:r>
          </a:p>
          <a:p>
            <a:r>
              <a:rPr lang="en-US" dirty="0"/>
              <a:t>   - Easy to interpret and visualize.</a:t>
            </a:r>
          </a:p>
          <a:p>
            <a:endParaRPr lang="en-US" dirty="0"/>
          </a:p>
        </p:txBody>
      </p:sp>
    </p:spTree>
    <p:extLst>
      <p:ext uri="{BB962C8B-B14F-4D97-AF65-F5344CB8AC3E}">
        <p14:creationId xmlns:p14="http://schemas.microsoft.com/office/powerpoint/2010/main" val="39774421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3. Random Forest:</a:t>
            </a:r>
          </a:p>
          <a:p>
            <a:r>
              <a:rPr lang="en-US" dirty="0"/>
              <a:t>   - Ensemble learning method that constructs multiple decision trees and merges their outputs.</a:t>
            </a:r>
          </a:p>
          <a:p>
            <a:r>
              <a:rPr lang="en-US" dirty="0"/>
              <a:t>   - Often more accurate than individual decision trees.</a:t>
            </a:r>
          </a:p>
          <a:p>
            <a:endParaRPr lang="en-US" dirty="0"/>
          </a:p>
          <a:p>
            <a:r>
              <a:rPr lang="en-US" dirty="0"/>
              <a:t>4. K-Nearest Neighbors (KNN):</a:t>
            </a:r>
          </a:p>
          <a:p>
            <a:r>
              <a:rPr lang="en-US" dirty="0"/>
              <a:t>   - Instance-based learning algorithm that classifies objects based on the majority class of their k nearest neighbors.</a:t>
            </a:r>
          </a:p>
          <a:p>
            <a:r>
              <a:rPr lang="en-US" dirty="0"/>
              <a:t>   - Particularly effective for smaller datasets.</a:t>
            </a:r>
          </a:p>
          <a:p>
            <a:r>
              <a:rPr lang="en-US" dirty="0"/>
              <a:t> </a:t>
            </a:r>
            <a:endParaRPr lang="en-US" dirty="0"/>
          </a:p>
        </p:txBody>
      </p:sp>
    </p:spTree>
    <p:extLst>
      <p:ext uri="{BB962C8B-B14F-4D97-AF65-F5344CB8AC3E}">
        <p14:creationId xmlns:p14="http://schemas.microsoft.com/office/powerpoint/2010/main" val="3431783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4326" y="328355"/>
            <a:ext cx="9822873" cy="3379002"/>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3. Methodology:</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Describes a four-step methodology:</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Data collection using </a:t>
            </a:r>
            <a:r>
              <a:rPr lang="en-US" dirty="0" err="1">
                <a:latin typeface="Times New Roman" panose="02020603050405020304" pitchFamily="18" charset="0"/>
                <a:ea typeface="Calibri" panose="020F0502020204030204" pitchFamily="34" charset="0"/>
                <a:cs typeface="Arial" panose="020B0604020202020204" pitchFamily="34" charset="0"/>
              </a:rPr>
              <a:t>ArabiTools</a:t>
            </a:r>
            <a:r>
              <a:rPr lang="en-US" dirty="0">
                <a:latin typeface="Times New Roman" panose="02020603050405020304" pitchFamily="18" charset="0"/>
                <a:ea typeface="Calibri" panose="020F0502020204030204" pitchFamily="34" charset="0"/>
                <a:cs typeface="Arial" panose="020B0604020202020204" pitchFamily="34" charset="0"/>
              </a:rPr>
              <a:t> and Twitter API, including random and query-oriented methods.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Annotation of collected data with Arabic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words.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Data preprocessing, including cleaning, normalization, removal of stop words, stemming, and tokenization.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Data classification using Support Vector Machine (SVM) in WEKA and Python</a:t>
            </a:r>
            <a:r>
              <a:rPr lang="en-US" dirty="0" smtClean="0">
                <a:latin typeface="Times New Roman" panose="02020603050405020304" pitchFamily="18" charset="0"/>
                <a:ea typeface="Calibri" panose="020F0502020204030204" pitchFamily="34" charset="0"/>
                <a:cs typeface="Arial" panose="020B0604020202020204" pitchFamily="34" charset="0"/>
              </a:rPr>
              <a:t>.</a:t>
            </a:r>
            <a:endParaRPr lang="en-US" dirty="0" smtClean="0"/>
          </a:p>
          <a:p>
            <a:pPr algn="just">
              <a:lnSpc>
                <a:spcPct val="107000"/>
              </a:lnSpc>
              <a:spcAft>
                <a:spcPts val="800"/>
              </a:spcAft>
            </a:pPr>
            <a:r>
              <a:rPr lang="en-US" dirty="0"/>
              <a:t> </a:t>
            </a:r>
            <a:r>
              <a:rPr lang="en-US" dirty="0" smtClean="0"/>
              <a:t>     - </a:t>
            </a:r>
            <a:r>
              <a:rPr lang="en-US" dirty="0"/>
              <a:t>Presents the structure of the methodology in a visual format.</a:t>
            </a:r>
            <a:endParaRPr lang="en-US"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07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2064326" y="3632423"/>
            <a:ext cx="9019310" cy="1881925"/>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4. Results: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Provides results from experiments using WEKA and Python with SVM.</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Reports accuracy, precision, recall, and F1 score for each experiment.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Compares the performance of WEKA with Light Stemmer, WEKA with </a:t>
            </a:r>
            <a:r>
              <a:rPr lang="en-US" dirty="0" err="1">
                <a:latin typeface="Times New Roman" panose="02020603050405020304" pitchFamily="18" charset="0"/>
                <a:ea typeface="Calibri" panose="020F0502020204030204" pitchFamily="34" charset="0"/>
                <a:cs typeface="Arial" panose="020B0604020202020204" pitchFamily="34" charset="0"/>
              </a:rPr>
              <a:t>ArabicStemmerKhoja</a:t>
            </a:r>
            <a:r>
              <a:rPr lang="en-US" dirty="0">
                <a:latin typeface="Times New Roman" panose="02020603050405020304" pitchFamily="18" charset="0"/>
                <a:ea typeface="Calibri" panose="020F0502020204030204" pitchFamily="34" charset="0"/>
                <a:cs typeface="Arial" panose="020B0604020202020204" pitchFamily="34" charset="0"/>
              </a:rPr>
              <a:t>, and Python</a:t>
            </a:r>
            <a:r>
              <a:rPr lang="en-US" dirty="0" smtClean="0">
                <a:latin typeface="Times New Roman" panose="02020603050405020304" pitchFamily="18" charset="0"/>
                <a:ea typeface="Calibri" panose="020F0502020204030204" pitchFamily="34" charset="0"/>
                <a:cs typeface="Arial" panose="020B0604020202020204" pitchFamily="34"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621924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5. Logistic Regression:</a:t>
            </a:r>
          </a:p>
          <a:p>
            <a:r>
              <a:rPr lang="en-US" dirty="0"/>
              <a:t>   - Statistical model used for binary classification.</a:t>
            </a:r>
          </a:p>
          <a:p>
            <a:r>
              <a:rPr lang="en-US" dirty="0"/>
              <a:t>   - Well-suited for problems where the relationship between features and the target variable is linear.</a:t>
            </a:r>
          </a:p>
          <a:p>
            <a:endParaRPr lang="en-US" dirty="0"/>
          </a:p>
          <a:p>
            <a:r>
              <a:rPr lang="en-US" dirty="0"/>
              <a:t>6. Gradient Boosting:</a:t>
            </a:r>
          </a:p>
          <a:p>
            <a:r>
              <a:rPr lang="en-US" dirty="0"/>
              <a:t>   - Ensemble technique that builds a series of weak learners (typically decision trees) and combines their predictions.</a:t>
            </a:r>
          </a:p>
          <a:p>
            <a:r>
              <a:rPr lang="en-US" dirty="0"/>
              <a:t>   - Can achieve high accuracy but requires more computational resources.</a:t>
            </a:r>
          </a:p>
          <a:p>
            <a:endParaRPr lang="en-US" dirty="0"/>
          </a:p>
        </p:txBody>
      </p:sp>
    </p:spTree>
    <p:extLst>
      <p:ext uri="{BB962C8B-B14F-4D97-AF65-F5344CB8AC3E}">
        <p14:creationId xmlns:p14="http://schemas.microsoft.com/office/powerpoint/2010/main" val="7766444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5. Logistic Regression:</a:t>
            </a:r>
          </a:p>
          <a:p>
            <a:r>
              <a:rPr lang="en-US" dirty="0"/>
              <a:t>   - Statistical model used for binary classification.</a:t>
            </a:r>
          </a:p>
          <a:p>
            <a:r>
              <a:rPr lang="en-US" dirty="0"/>
              <a:t>   - Well-suited for problems where the relationship between features and the target variable is linear</a:t>
            </a:r>
            <a:r>
              <a:rPr lang="en-US" dirty="0" smtClean="0"/>
              <a:t>.</a:t>
            </a:r>
            <a:endParaRPr lang="en-US" dirty="0"/>
          </a:p>
          <a:p>
            <a:r>
              <a:rPr lang="en-US" dirty="0"/>
              <a:t>6. Gradient Boosting:</a:t>
            </a:r>
          </a:p>
          <a:p>
            <a:r>
              <a:rPr lang="en-US" dirty="0"/>
              <a:t>   - Ensemble technique that builds a series of weak learners (typically decision trees) and combines their predictions.</a:t>
            </a:r>
          </a:p>
          <a:p>
            <a:r>
              <a:rPr lang="en-US" dirty="0"/>
              <a:t>   - Can achieve high accuracy but requires more computational resources.</a:t>
            </a:r>
          </a:p>
          <a:p>
            <a:pPr marL="0" indent="0">
              <a:buNone/>
            </a:pPr>
            <a:endParaRPr lang="en-US" dirty="0"/>
          </a:p>
        </p:txBody>
      </p:sp>
    </p:spTree>
    <p:extLst>
      <p:ext uri="{BB962C8B-B14F-4D97-AF65-F5344CB8AC3E}">
        <p14:creationId xmlns:p14="http://schemas.microsoft.com/office/powerpoint/2010/main" val="2533550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8812" y="863600"/>
            <a:ext cx="8915400" cy="4838700"/>
          </a:xfrm>
        </p:spPr>
        <p:txBody>
          <a:bodyPr>
            <a:normAutofit fontScale="92500" lnSpcReduction="10000"/>
          </a:bodyPr>
          <a:lstStyle/>
          <a:p>
            <a:r>
              <a:rPr lang="en-US" dirty="0"/>
              <a:t>9. Support Vector Machines (SVM):</a:t>
            </a:r>
          </a:p>
          <a:p>
            <a:r>
              <a:rPr lang="en-US" dirty="0"/>
              <a:t>   - Effective for text classification tasks, including sentiment analysis.</a:t>
            </a:r>
          </a:p>
          <a:p>
            <a:r>
              <a:rPr lang="en-US" dirty="0"/>
              <a:t>   - Particularly useful when dealing with high-dimensional data.</a:t>
            </a:r>
          </a:p>
          <a:p>
            <a:pPr marL="0" indent="0">
              <a:buNone/>
            </a:pPr>
            <a:endParaRPr lang="en-US" dirty="0"/>
          </a:p>
          <a:p>
            <a:r>
              <a:rPr lang="en-US" dirty="0"/>
              <a:t>10. </a:t>
            </a:r>
            <a:r>
              <a:rPr lang="en-US" dirty="0" err="1"/>
              <a:t>FastText</a:t>
            </a:r>
            <a:r>
              <a:rPr lang="en-US" dirty="0"/>
              <a:t>:</a:t>
            </a:r>
          </a:p>
          <a:p>
            <a:r>
              <a:rPr lang="en-US" dirty="0"/>
              <a:t>    - Library for text representation and classification developed by Facebook.</a:t>
            </a:r>
          </a:p>
          <a:p>
            <a:r>
              <a:rPr lang="en-US" dirty="0"/>
              <a:t>    - Efficient for training on large datasets</a:t>
            </a:r>
            <a:r>
              <a:rPr lang="en-US" dirty="0" smtClean="0"/>
              <a:t>.</a:t>
            </a:r>
          </a:p>
          <a:p>
            <a:endParaRPr lang="en-US" dirty="0"/>
          </a:p>
          <a:p>
            <a:endParaRPr lang="en-US" dirty="0"/>
          </a:p>
          <a:p>
            <a:r>
              <a:rPr lang="en-US" dirty="0"/>
              <a:t>The choice of the model depends on various factors, including the size and nature of the dataset, computational resources available, and the specific requirements of the task. It's common to experiment with multiple models and choose the one that performs best for a particular use case. Additionally, deep learning models like BERT and LSTM tend to excel in capturing intricate patterns and dependencies in textual data.</a:t>
            </a:r>
          </a:p>
          <a:p>
            <a:endParaRPr lang="en-US" dirty="0"/>
          </a:p>
        </p:txBody>
      </p:sp>
    </p:spTree>
    <p:extLst>
      <p:ext uri="{BB962C8B-B14F-4D97-AF65-F5344CB8AC3E}">
        <p14:creationId xmlns:p14="http://schemas.microsoft.com/office/powerpoint/2010/main" val="3448123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9100" y="3200400"/>
            <a:ext cx="6896100" cy="3505200"/>
          </a:xfrm>
        </p:spPr>
        <p:txBody>
          <a:bodyPr>
            <a:noAutofit/>
          </a:bodyPr>
          <a:lstStyle/>
          <a:p>
            <a:pPr algn="r" rtl="1"/>
            <a:r>
              <a:rPr lang="ar-LB" sz="5400" dirty="0"/>
              <a:t>والحمد لله ربّ </a:t>
            </a:r>
            <a:r>
              <a:rPr lang="ar-LB" sz="5400" dirty="0" smtClean="0"/>
              <a:t>العالمين</a:t>
            </a:r>
            <a:br>
              <a:rPr lang="ar-LB" sz="5400" dirty="0" smtClean="0"/>
            </a:br>
            <a:r>
              <a:rPr lang="ar-LB" sz="5400" dirty="0"/>
              <a:t/>
            </a:r>
            <a:br>
              <a:rPr lang="ar-LB" sz="5400" dirty="0"/>
            </a:br>
            <a:r>
              <a:rPr lang="en-US" sz="5400" dirty="0"/>
              <a:t/>
            </a:r>
            <a:br>
              <a:rPr lang="en-US" sz="5400" dirty="0"/>
            </a:br>
            <a:endParaRPr lang="en-US" sz="5400" dirty="0"/>
          </a:p>
        </p:txBody>
      </p:sp>
    </p:spTree>
    <p:extLst>
      <p:ext uri="{BB962C8B-B14F-4D97-AF65-F5344CB8AC3E}">
        <p14:creationId xmlns:p14="http://schemas.microsoft.com/office/powerpoint/2010/main" val="947537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61309" y="446140"/>
            <a:ext cx="8783782" cy="4469429"/>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5. Discussion: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Discusses the challenges faced in Arabic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detection, including language complexity and research gaps.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Analyzes the effectiveness of the proposed methodology.</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Compares the performance of WEKA and Python, noting differences in accuracy and processing time.</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6. Conclusion: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Summarizes key findings and contributions.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Emphasizes the significance of the research in addressing gaps in Arabic </a:t>
            </a:r>
            <a:r>
              <a:rPr lang="en-US" dirty="0" err="1">
                <a:latin typeface="Times New Roman" panose="02020603050405020304" pitchFamily="18" charset="0"/>
                <a:ea typeface="Calibri" panose="020F0502020204030204" pitchFamily="34" charset="0"/>
                <a:cs typeface="Arial" panose="020B0604020202020204" pitchFamily="34" charset="0"/>
              </a:rPr>
              <a:t>CyberBullying</a:t>
            </a:r>
            <a:r>
              <a:rPr lang="en-US" dirty="0">
                <a:latin typeface="Times New Roman" panose="02020603050405020304" pitchFamily="18" charset="0"/>
                <a:ea typeface="Calibri" panose="020F0502020204030204" pitchFamily="34" charset="0"/>
                <a:cs typeface="Arial" panose="020B0604020202020204" pitchFamily="34" charset="0"/>
              </a:rPr>
              <a:t> detection.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Suggests areas for future research.</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39790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1194286"/>
            <a:ext cx="6096000" cy="281231"/>
          </a:xfrm>
          <a:prstGeom prst="rect">
            <a:avLst/>
          </a:prstGeom>
        </p:spPr>
        <p:txBody>
          <a:bodyPr>
            <a:spAutoFit/>
          </a:bodyPr>
          <a:lstStyle/>
          <a:p>
            <a:pPr algn="just">
              <a:lnSpc>
                <a:spcPct val="107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2105890" y="664023"/>
            <a:ext cx="9379527" cy="5267339"/>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1. Introduction to Sentiment Analysis (SA):</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Sentiment Analysis involves analyzing text to detect opinions and classify the attitude expressed.</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Challenges arise when applying SA to Arabic due to its structural and morphological complexity, termed as "Arabic Sentiment Analysis (ASA)."</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2. Approach and Tools: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Utilizing computing advancements, the study employs Machine Learning (ML) and the Support Vector Machine (SVM) algorithm for ASA.</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Data collection is automated through </a:t>
            </a:r>
            <a:r>
              <a:rPr lang="en-US" dirty="0" err="1">
                <a:latin typeface="Times New Roman" panose="02020603050405020304" pitchFamily="18" charset="0"/>
                <a:ea typeface="Calibri" panose="020F0502020204030204" pitchFamily="34" charset="0"/>
                <a:cs typeface="Arial" panose="020B0604020202020204" pitchFamily="34" charset="0"/>
              </a:rPr>
              <a:t>ArabiTools</a:t>
            </a:r>
            <a:r>
              <a:rPr lang="en-US" dirty="0">
                <a:latin typeface="Times New Roman" panose="02020603050405020304" pitchFamily="18" charset="0"/>
                <a:ea typeface="Calibri" panose="020F0502020204030204" pitchFamily="34" charset="0"/>
                <a:cs typeface="Arial" panose="020B0604020202020204" pitchFamily="34" charset="0"/>
              </a:rPr>
              <a:t> and Twitter API.</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3. Dataset Labeling for Cyberbullying Detection: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The dataset is labeled using both automatic and manual methods to efficiently detect Cyberbullying tweets.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Cyberbullying involves using aggressive and offensive language online to bully a person.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93183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55272" y="688713"/>
            <a:ext cx="8451273" cy="4970976"/>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4. Pre-processing Techniques: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Several pre-processing techniques are applied to the dataset:</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Normalization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Tokenization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Light Stemmer</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a:t>
            </a:r>
            <a:r>
              <a:rPr lang="en-US" dirty="0" err="1">
                <a:latin typeface="Times New Roman" panose="02020603050405020304" pitchFamily="18" charset="0"/>
                <a:ea typeface="Calibri" panose="020F0502020204030204" pitchFamily="34" charset="0"/>
                <a:cs typeface="Arial" panose="020B0604020202020204" pitchFamily="34" charset="0"/>
              </a:rPr>
              <a:t>ArabicStemmerKhoja</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Term Frequency-Inverse Document Frequency (TF-IDF) for term weighting.</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5. Supervised Algorithm (SVM) Implementation: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SVM, a standard supervised algorithm, is employed using WEKA (a data mining tool) and Python.</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Three experiments are conducted: one with WEKA using Light Stemmer, another with WEKA using </a:t>
            </a:r>
            <a:r>
              <a:rPr lang="en-US" dirty="0" err="1">
                <a:latin typeface="Times New Roman" panose="02020603050405020304" pitchFamily="18" charset="0"/>
                <a:ea typeface="Calibri" panose="020F0502020204030204" pitchFamily="34" charset="0"/>
                <a:cs typeface="Arial" panose="020B0604020202020204" pitchFamily="34" charset="0"/>
              </a:rPr>
              <a:t>ArabicStemmerKhoja</a:t>
            </a:r>
            <a:r>
              <a:rPr lang="en-US" dirty="0">
                <a:latin typeface="Times New Roman" panose="02020603050405020304" pitchFamily="18" charset="0"/>
                <a:ea typeface="Calibri" panose="020F0502020204030204" pitchFamily="34" charset="0"/>
                <a:cs typeface="Arial" panose="020B0604020202020204" pitchFamily="34" charset="0"/>
              </a:rPr>
              <a:t>, and the final one with Python.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03996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43200" y="1104211"/>
            <a:ext cx="7730836" cy="2976199"/>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Experimental Results: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WEKA demonstrates higher efficiency in correctly classifying text, while Python is more effective in model building time.</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Results: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WEKA with Light Stemmer: Efficiency - 85.49%, Time - 352.51 seconds.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WEKA with </a:t>
            </a:r>
            <a:r>
              <a:rPr lang="en-US" dirty="0" err="1">
                <a:latin typeface="Times New Roman" panose="02020603050405020304" pitchFamily="18" charset="0"/>
                <a:ea typeface="Calibri" panose="020F0502020204030204" pitchFamily="34" charset="0"/>
                <a:cs typeface="Arial" panose="020B0604020202020204" pitchFamily="34" charset="0"/>
              </a:rPr>
              <a:t>ArabicStemmerKhoja</a:t>
            </a:r>
            <a:r>
              <a:rPr lang="en-US" dirty="0">
                <a:latin typeface="Times New Roman" panose="02020603050405020304" pitchFamily="18" charset="0"/>
                <a:ea typeface="Calibri" panose="020F0502020204030204" pitchFamily="34" charset="0"/>
                <a:cs typeface="Arial" panose="020B0604020202020204" pitchFamily="34" charset="0"/>
              </a:rPr>
              <a:t>: Efficiency - 85.38%, Time - 212.12 seconds.</a:t>
            </a:r>
            <a:endParaRPr lang="en-US" sz="12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 Python: Efficiency - 84.03%, Time - 142.68 seconds.</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9000754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12485</TotalTime>
  <Words>2352</Words>
  <Application>Microsoft Office PowerPoint</Application>
  <PresentationFormat>Widescreen</PresentationFormat>
  <Paragraphs>242</Paragraphs>
  <Slides>53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Arial</vt:lpstr>
      <vt:lpstr>Calibri</vt:lpstr>
      <vt:lpstr>Century Gothic</vt:lpstr>
      <vt:lpstr>inherit</vt:lpstr>
      <vt:lpstr>Lato</vt:lpstr>
      <vt:lpstr>Tahoma</vt:lpstr>
      <vt:lpstr>Times New Roman</vt:lpstr>
      <vt:lpstr>TradeGothic</vt:lpstr>
      <vt:lpstr>var(--ds-font__dinpro--cond)</vt:lpstr>
      <vt:lpstr>Wingdings 3</vt:lpstr>
      <vt:lpstr>Wisp</vt:lpstr>
      <vt:lpstr>Arabic Cyberbullying Detection Using Arabic Sentiment Analysis   Samar Almutiry*1, Mohamed Abdel Fattah**2  *College Of Computer Science And Engineering, Taibah University Saudi Arabia- Almadinah Almunawarah  **Department Of Electronics Technology, FIE, Helwan University, Cairo, Egypt  </vt:lpstr>
      <vt:lpstr>Objectives</vt:lpstr>
      <vt:lpstr>Research Questions</vt:lpstr>
      <vt:lpstr>PowerPoint Presentation</vt:lpstr>
      <vt:lpstr>PowerPoint Presentation</vt:lpstr>
      <vt:lpstr>PowerPoint Presentation</vt:lpstr>
      <vt:lpstr>PowerPoint Presentation</vt:lpstr>
      <vt:lpstr>PowerPoint Presentation</vt:lpstr>
      <vt:lpstr>PowerPoint Presentation</vt:lpstr>
      <vt:lpstr>mailto:https://www.freecodecamp.org/news/svm-machine-learning-tutorial-what-is-the-support-vector-machine-algorithm-explained-with-code-examples/ </vt:lpstr>
      <vt:lpstr>PowerPoint Presentation</vt:lpstr>
      <vt:lpstr>mailto:https://realpython.com/python-web-scraping-practical-introduction/ </vt:lpstr>
      <vt:lpstr>https://www.freecodecamp.org/news/python-web-scraping-tutorial/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various models and algorithms that can be used for sentiment analysis and text classification, including Cyberbullying detection. Here are some popular ones: </vt:lpstr>
      <vt:lpstr>PowerPoint Presentation</vt:lpstr>
      <vt:lpstr>PowerPoint Presentation</vt:lpstr>
      <vt:lpstr>PowerPoint Presentation</vt:lpstr>
      <vt:lpstr>PowerPoint Presentation</vt:lpstr>
      <vt:lpstr>والحمد لله ربّ العالمين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Arabic Cyberbullying Detection Using Arabic Sentiment Analysis Samar Almutiry*1, Mohamed Abdel Fattah**2 *College Of Computer Science And Engineering, Taibah University Saudi Arabia- Almadinah Almunawarah 1samar888abdullah@gmail.Com **Department Of Electronics Technology, FIE, Helwan University, Cairo, Egypt 2maiahmed@taibahu.Edu.Sa </dc:title>
  <dc:creator>Nisreen</dc:creator>
  <cp:lastModifiedBy>Nisreen</cp:lastModifiedBy>
  <cp:revision>33</cp:revision>
  <dcterms:created xsi:type="dcterms:W3CDTF">2023-12-18T14:22:27Z</dcterms:created>
  <dcterms:modified xsi:type="dcterms:W3CDTF">2024-01-19T09:41:30Z</dcterms:modified>
</cp:coreProperties>
</file>